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handoutMasterIdLst>
    <p:handoutMasterId r:id="rId61"/>
  </p:handoutMasterIdLst>
  <p:sldIdLst>
    <p:sldId id="403" r:id="rId2"/>
    <p:sldId id="477" r:id="rId3"/>
    <p:sldId id="418" r:id="rId4"/>
    <p:sldId id="445" r:id="rId5"/>
    <p:sldId id="422" r:id="rId6"/>
    <p:sldId id="444" r:id="rId7"/>
    <p:sldId id="487" r:id="rId8"/>
    <p:sldId id="489" r:id="rId9"/>
    <p:sldId id="447" r:id="rId10"/>
    <p:sldId id="448" r:id="rId11"/>
    <p:sldId id="449" r:id="rId12"/>
    <p:sldId id="450" r:id="rId13"/>
    <p:sldId id="451" r:id="rId14"/>
    <p:sldId id="452" r:id="rId15"/>
    <p:sldId id="453" r:id="rId16"/>
    <p:sldId id="454" r:id="rId17"/>
    <p:sldId id="455" r:id="rId18"/>
    <p:sldId id="456" r:id="rId19"/>
    <p:sldId id="457" r:id="rId20"/>
    <p:sldId id="458" r:id="rId21"/>
    <p:sldId id="459" r:id="rId22"/>
    <p:sldId id="435" r:id="rId23"/>
    <p:sldId id="436" r:id="rId24"/>
    <p:sldId id="438" r:id="rId25"/>
    <p:sldId id="439" r:id="rId26"/>
    <p:sldId id="481" r:id="rId27"/>
    <p:sldId id="482" r:id="rId28"/>
    <p:sldId id="483" r:id="rId29"/>
    <p:sldId id="484" r:id="rId30"/>
    <p:sldId id="485" r:id="rId31"/>
    <p:sldId id="486" r:id="rId32"/>
    <p:sldId id="478" r:id="rId33"/>
    <p:sldId id="479" r:id="rId34"/>
    <p:sldId id="416" r:id="rId35"/>
    <p:sldId id="480" r:id="rId36"/>
    <p:sldId id="440" r:id="rId37"/>
    <p:sldId id="441" r:id="rId38"/>
    <p:sldId id="432" r:id="rId39"/>
    <p:sldId id="423" r:id="rId40"/>
    <p:sldId id="424" r:id="rId41"/>
    <p:sldId id="425" r:id="rId42"/>
    <p:sldId id="426" r:id="rId43"/>
    <p:sldId id="473" r:id="rId44"/>
    <p:sldId id="474" r:id="rId45"/>
    <p:sldId id="475" r:id="rId46"/>
    <p:sldId id="429" r:id="rId47"/>
    <p:sldId id="428" r:id="rId48"/>
    <p:sldId id="430" r:id="rId49"/>
    <p:sldId id="446" r:id="rId50"/>
    <p:sldId id="431" r:id="rId51"/>
    <p:sldId id="476" r:id="rId52"/>
    <p:sldId id="488" r:id="rId53"/>
    <p:sldId id="490" r:id="rId54"/>
    <p:sldId id="491" r:id="rId55"/>
    <p:sldId id="492" r:id="rId56"/>
    <p:sldId id="421" r:id="rId57"/>
    <p:sldId id="443" r:id="rId58"/>
    <p:sldId id="291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50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39" d="100"/>
          <a:sy n="39" d="100"/>
        </p:scale>
        <p:origin x="-2342" y="-6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C4959C-AC48-45DD-AF9F-9F79EE8B5EDF}" type="doc">
      <dgm:prSet loTypeId="urn:microsoft.com/office/officeart/2005/8/layout/radial4" loCatId="relationship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n-GB"/>
        </a:p>
      </dgm:t>
    </dgm:pt>
    <dgm:pt modelId="{3343CDC2-9A92-45BF-A372-D1FCDF785155}">
      <dgm:prSet phldrT="[Text]" custT="1"/>
      <dgm:spPr/>
      <dgm:t>
        <a:bodyPr/>
        <a:lstStyle/>
        <a:p>
          <a:endParaRPr lang="en-GB" sz="1800" b="1" dirty="0" smtClean="0"/>
        </a:p>
        <a:p>
          <a:r>
            <a:rPr lang="en-GB" sz="2400" b="1" dirty="0" smtClean="0"/>
            <a:t>Community Cricket Enterprise</a:t>
          </a:r>
        </a:p>
        <a:p>
          <a:r>
            <a:rPr lang="en-GB" sz="1600" b="0" dirty="0" smtClean="0"/>
            <a:t>1.Vision - Strategy</a:t>
          </a:r>
        </a:p>
        <a:p>
          <a:r>
            <a:rPr lang="en-GB" sz="1800" b="1" dirty="0" smtClean="0"/>
            <a:t> </a:t>
          </a:r>
          <a:endParaRPr lang="en-GB" sz="1800" b="1" dirty="0"/>
        </a:p>
      </dgm:t>
    </dgm:pt>
    <dgm:pt modelId="{4036EC4C-8526-4579-8BD2-F4E5FF9A5F05}" type="parTrans" cxnId="{BED5701F-EE4E-4A4A-92D5-215E596E0875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ACC99560-7CDC-40D0-8807-862CC0208512}" type="sibTrans" cxnId="{BED5701F-EE4E-4A4A-92D5-215E596E0875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42AEDC4A-5C52-4303-A17A-0A11A89B6CC6}">
      <dgm:prSet phldrT="[Text]" custT="1"/>
      <dgm:spPr/>
      <dgm:t>
        <a:bodyPr/>
        <a:lstStyle/>
        <a:p>
          <a:r>
            <a:rPr lang="en-GB" sz="1600" dirty="0" smtClean="0"/>
            <a:t>4. </a:t>
          </a:r>
          <a:r>
            <a:rPr lang="en-GB" sz="1600" b="1" i="1" dirty="0" smtClean="0"/>
            <a:t>For</a:t>
          </a:r>
          <a:r>
            <a:rPr lang="en-GB" sz="1600" dirty="0" smtClean="0"/>
            <a:t> the </a:t>
          </a:r>
        </a:p>
        <a:p>
          <a:r>
            <a:rPr lang="en-GB" sz="1600" dirty="0" smtClean="0"/>
            <a:t>Community</a:t>
          </a:r>
          <a:endParaRPr lang="en-GB" sz="1600" dirty="0"/>
        </a:p>
      </dgm:t>
    </dgm:pt>
    <dgm:pt modelId="{314434DA-07CB-40C4-BA11-0BB3491A1F39}" type="parTrans" cxnId="{9C86A332-3F1E-4AAD-A611-20E3FF4CB130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BC24D173-950C-4453-8D91-1C179F7FF4C7}" type="sibTrans" cxnId="{9C86A332-3F1E-4AAD-A611-20E3FF4CB130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D6B179B3-6E50-45B4-A72C-6E83A6262C11}">
      <dgm:prSet phldrT="[Text]" custT="1"/>
      <dgm:spPr/>
      <dgm:t>
        <a:bodyPr/>
        <a:lstStyle/>
        <a:p>
          <a:r>
            <a:rPr lang="en-GB" sz="1600" dirty="0" smtClean="0"/>
            <a:t>5. Welcoming</a:t>
          </a:r>
          <a:endParaRPr lang="en-GB" sz="1600" dirty="0"/>
        </a:p>
      </dgm:t>
    </dgm:pt>
    <dgm:pt modelId="{4BF4BC8C-74DE-4699-8C02-435ADF3B0182}" type="parTrans" cxnId="{2CD5481C-631D-49E5-BDE2-04320B2D18DA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213B004B-2B1E-4FA2-9F2F-D6AFA66CDEF9}" type="sibTrans" cxnId="{2CD5481C-631D-49E5-BDE2-04320B2D18DA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1A6A64DE-B8B6-41E2-90A8-A281F3F052AD}">
      <dgm:prSet phldrT="[Text]" custT="1"/>
      <dgm:spPr/>
      <dgm:t>
        <a:bodyPr/>
        <a:lstStyle/>
        <a:p>
          <a:r>
            <a:rPr lang="en-GB" sz="1600" dirty="0" smtClean="0"/>
            <a:t>6. Communication</a:t>
          </a:r>
        </a:p>
        <a:p>
          <a:r>
            <a:rPr lang="en-GB" sz="1600" dirty="0" smtClean="0"/>
            <a:t>(internal &amp; external)</a:t>
          </a:r>
          <a:endParaRPr lang="en-GB" sz="1600" dirty="0"/>
        </a:p>
      </dgm:t>
    </dgm:pt>
    <dgm:pt modelId="{17A104CE-2475-4691-A40E-31F914BB64F1}" type="parTrans" cxnId="{73924594-5EC2-474D-B73C-C52DDB47A0A8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9C585317-6B0D-4D7D-9232-2FF924C6027E}" type="sibTrans" cxnId="{73924594-5EC2-474D-B73C-C52DDB47A0A8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6A20970D-BA2B-4B0E-9C62-4616BA9C07DB}">
      <dgm:prSet custT="1"/>
      <dgm:spPr/>
      <dgm:t>
        <a:bodyPr/>
        <a:lstStyle/>
        <a:p>
          <a:r>
            <a:rPr lang="en-GB" sz="1600" dirty="0" smtClean="0"/>
            <a:t>7. Income Generation</a:t>
          </a:r>
          <a:endParaRPr lang="en-GB" sz="1600" dirty="0"/>
        </a:p>
      </dgm:t>
    </dgm:pt>
    <dgm:pt modelId="{CB07C372-CE7C-401F-B905-8B1EFE13A9A6}" type="parTrans" cxnId="{09C6D197-AE4C-4196-A06A-43E91643F025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00CDBF6E-DD71-4E74-8936-7C8EE7149813}" type="sibTrans" cxnId="{09C6D197-AE4C-4196-A06A-43E91643F025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9383DDCB-77F1-4E8D-9EE9-4867FE5778BD}">
      <dgm:prSet custT="1"/>
      <dgm:spPr/>
      <dgm:t>
        <a:bodyPr/>
        <a:lstStyle/>
        <a:p>
          <a:r>
            <a:rPr lang="en-GB" sz="1600" dirty="0" smtClean="0"/>
            <a:t>2. Leadership</a:t>
          </a:r>
          <a:endParaRPr lang="en-GB" sz="1600" dirty="0"/>
        </a:p>
      </dgm:t>
    </dgm:pt>
    <dgm:pt modelId="{BE295CCA-1F96-44DD-914C-5ED2DD8AD31E}" type="parTrans" cxnId="{4FF22EB8-CC38-4660-8818-A991FDC71B37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B8E03AF9-B678-4FBB-AC27-A1A34FD8E83E}" type="sibTrans" cxnId="{4FF22EB8-CC38-4660-8818-A991FDC71B37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40122861-32C8-4B8F-A296-0B63CFAE117D}">
      <dgm:prSet custT="1"/>
      <dgm:spPr/>
      <dgm:t>
        <a:bodyPr/>
        <a:lstStyle/>
        <a:p>
          <a:r>
            <a:rPr lang="en-GB" sz="1600" dirty="0" smtClean="0"/>
            <a:t>3. Great</a:t>
          </a:r>
        </a:p>
        <a:p>
          <a:r>
            <a:rPr lang="en-GB" sz="1600" dirty="0" smtClean="0"/>
            <a:t>experiences</a:t>
          </a:r>
        </a:p>
      </dgm:t>
    </dgm:pt>
    <dgm:pt modelId="{8C9DEC7D-B18C-4B63-9C7A-51372034EAA3}" type="parTrans" cxnId="{CE0FF76D-906C-4307-9FB5-55844CF595D7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FB7B959E-1F55-43EF-92EC-91A24764D7B8}" type="sibTrans" cxnId="{CE0FF76D-906C-4307-9FB5-55844CF595D7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08928919-B2EC-405F-B141-06CF4BC59E5A}">
      <dgm:prSet/>
      <dgm:spPr/>
      <dgm:t>
        <a:bodyPr/>
        <a:lstStyle/>
        <a:p>
          <a:endParaRPr lang="en-GB" dirty="0"/>
        </a:p>
      </dgm:t>
    </dgm:pt>
    <dgm:pt modelId="{9A6547ED-8456-44E5-9C1E-A6844C883372}" type="parTrans" cxnId="{E8A88C86-2E88-4247-929A-9D550EC901E1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825B96D6-2E05-40BD-A3FC-1E45482B9E55}" type="sibTrans" cxnId="{E8A88C86-2E88-4247-929A-9D550EC901E1}">
      <dgm:prSet/>
      <dgm:spPr/>
      <dgm:t>
        <a:bodyPr/>
        <a:lstStyle/>
        <a:p>
          <a:endParaRPr lang="en-GB"/>
        </a:p>
      </dgm:t>
    </dgm:pt>
    <dgm:pt modelId="{49234357-89C4-4169-BA6A-DC4853BBB62B}">
      <dgm:prSet/>
      <dgm:spPr/>
      <dgm:t>
        <a:bodyPr/>
        <a:lstStyle/>
        <a:p>
          <a:endParaRPr lang="en-GB" dirty="0"/>
        </a:p>
      </dgm:t>
    </dgm:pt>
    <dgm:pt modelId="{0C62140E-8D60-4BD9-92E4-32941983F13E}" type="parTrans" cxnId="{8AB49E52-306B-48FA-9A34-4A675EC83E35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30F65A6F-8A84-4C6E-855A-C2E3B8AFD9BC}" type="sibTrans" cxnId="{8AB49E52-306B-48FA-9A34-4A675EC83E35}">
      <dgm:prSet/>
      <dgm:spPr/>
      <dgm:t>
        <a:bodyPr/>
        <a:lstStyle/>
        <a:p>
          <a:endParaRPr lang="en-GB"/>
        </a:p>
      </dgm:t>
    </dgm:pt>
    <dgm:pt modelId="{27B1BD63-68EC-4711-A472-D76ABE538766}">
      <dgm:prSet/>
      <dgm:spPr/>
      <dgm:t>
        <a:bodyPr/>
        <a:lstStyle/>
        <a:p>
          <a:endParaRPr lang="en-GB" dirty="0"/>
        </a:p>
      </dgm:t>
    </dgm:pt>
    <dgm:pt modelId="{EBC78702-096F-4480-9E3D-C18538CD3C47}" type="parTrans" cxnId="{4C53E931-2DEC-4B5D-9B9A-160C8657CF1A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706041B9-7D78-4D7E-B8EE-0FBFF5F2CD09}" type="sibTrans" cxnId="{4C53E931-2DEC-4B5D-9B9A-160C8657CF1A}">
      <dgm:prSet/>
      <dgm:spPr/>
      <dgm:t>
        <a:bodyPr/>
        <a:lstStyle/>
        <a:p>
          <a:endParaRPr lang="en-GB"/>
        </a:p>
      </dgm:t>
    </dgm:pt>
    <dgm:pt modelId="{347C1A9F-F5FD-40DD-961F-FB223BF29CD3}">
      <dgm:prSet/>
      <dgm:spPr/>
      <dgm:t>
        <a:bodyPr/>
        <a:lstStyle/>
        <a:p>
          <a:endParaRPr lang="en-GB" dirty="0"/>
        </a:p>
      </dgm:t>
    </dgm:pt>
    <dgm:pt modelId="{280CA132-0858-476C-946C-B1BEE601674B}" type="parTrans" cxnId="{7E67EA00-46A0-4A49-B721-89D85899DE16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51EB35F2-DEF6-47C3-B1C9-D99B32F66E8C}" type="sibTrans" cxnId="{7E67EA00-46A0-4A49-B721-89D85899DE16}">
      <dgm:prSet/>
      <dgm:spPr/>
      <dgm:t>
        <a:bodyPr/>
        <a:lstStyle/>
        <a:p>
          <a:endParaRPr lang="en-GB"/>
        </a:p>
      </dgm:t>
    </dgm:pt>
    <dgm:pt modelId="{8B6C7BC7-27C4-48BE-A068-0D269D994BC0}">
      <dgm:prSet custT="1"/>
      <dgm:spPr/>
      <dgm:t>
        <a:bodyPr/>
        <a:lstStyle/>
        <a:p>
          <a:r>
            <a:rPr lang="en-GB" sz="1600" dirty="0" smtClean="0"/>
            <a:t>8. Getting things done through people </a:t>
          </a:r>
          <a:endParaRPr lang="en-GB" sz="1600" dirty="0"/>
        </a:p>
      </dgm:t>
    </dgm:pt>
    <dgm:pt modelId="{1A619E10-BE5D-4E38-8FFC-BCE43E024B12}" type="parTrans" cxnId="{4C9A963B-8579-4F2E-B5AE-0BCD8BAEA259}">
      <dgm:prSet/>
      <dgm:spPr/>
      <dgm:t>
        <a:bodyPr/>
        <a:lstStyle/>
        <a:p>
          <a:endParaRPr lang="en-GB"/>
        </a:p>
      </dgm:t>
    </dgm:pt>
    <dgm:pt modelId="{A63A314E-E620-4600-AC02-A091A812D355}" type="sibTrans" cxnId="{4C9A963B-8579-4F2E-B5AE-0BCD8BAEA259}">
      <dgm:prSet/>
      <dgm:spPr/>
      <dgm:t>
        <a:bodyPr/>
        <a:lstStyle/>
        <a:p>
          <a:endParaRPr lang="en-GB"/>
        </a:p>
      </dgm:t>
    </dgm:pt>
    <dgm:pt modelId="{21BFDB70-F98D-42B5-B51D-484532A0D01B}">
      <dgm:prSet/>
      <dgm:spPr/>
      <dgm:t>
        <a:bodyPr/>
        <a:lstStyle/>
        <a:p>
          <a:endParaRPr lang="en-GB" dirty="0"/>
        </a:p>
      </dgm:t>
    </dgm:pt>
    <dgm:pt modelId="{2A2DB2C0-E029-4B6D-9592-FBC0A1F05F68}" type="parTrans" cxnId="{E8899334-BDD7-47F0-A4CE-F607B5BC08CD}">
      <dgm:prSet/>
      <dgm:spPr/>
      <dgm:t>
        <a:bodyPr/>
        <a:lstStyle/>
        <a:p>
          <a:endParaRPr lang="en-GB"/>
        </a:p>
      </dgm:t>
    </dgm:pt>
    <dgm:pt modelId="{79041A20-1DA5-4B41-9BD4-CF2AB789CB3E}" type="sibTrans" cxnId="{E8899334-BDD7-47F0-A4CE-F607B5BC08CD}">
      <dgm:prSet/>
      <dgm:spPr/>
      <dgm:t>
        <a:bodyPr/>
        <a:lstStyle/>
        <a:p>
          <a:endParaRPr lang="en-GB"/>
        </a:p>
      </dgm:t>
    </dgm:pt>
    <dgm:pt modelId="{86406B1D-4DAA-4EA9-8453-CCA743C93A13}" type="pres">
      <dgm:prSet presAssocID="{97C4959C-AC48-45DD-AF9F-9F79EE8B5ED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DD51F81E-B401-4A82-8009-CA386CB86B04}" type="pres">
      <dgm:prSet presAssocID="{3343CDC2-9A92-45BF-A372-D1FCDF785155}" presName="centerShape" presStyleLbl="node0" presStyleIdx="0" presStyleCnt="1" custScaleX="147311" custScaleY="83208" custLinFactNeighborX="-4006" custLinFactNeighborY="-17429"/>
      <dgm:spPr/>
      <dgm:t>
        <a:bodyPr/>
        <a:lstStyle/>
        <a:p>
          <a:endParaRPr lang="en-GB"/>
        </a:p>
      </dgm:t>
    </dgm:pt>
    <dgm:pt modelId="{EAFE81A6-1499-47EC-80A1-6A3222D42288}" type="pres">
      <dgm:prSet presAssocID="{314434DA-07CB-40C4-BA11-0BB3491A1F39}" presName="parTrans" presStyleLbl="bgSibTrans2D1" presStyleIdx="0" presStyleCnt="7" custScaleX="59547" custScaleY="61852" custLinFactNeighborX="-3626" custLinFactNeighborY="-50829"/>
      <dgm:spPr>
        <a:prstGeom prst="leftRightArrow">
          <a:avLst/>
        </a:prstGeom>
      </dgm:spPr>
      <dgm:t>
        <a:bodyPr/>
        <a:lstStyle/>
        <a:p>
          <a:endParaRPr lang="en-GB"/>
        </a:p>
      </dgm:t>
    </dgm:pt>
    <dgm:pt modelId="{C9A171AB-AD56-427F-BC79-D8BE736B29FC}" type="pres">
      <dgm:prSet presAssocID="{42AEDC4A-5C52-4303-A17A-0A11A89B6CC6}" presName="node" presStyleLbl="node1" presStyleIdx="0" presStyleCnt="7" custScaleX="138866" custScaleY="56400" custRadScaleRad="48876" custRadScaleInc="-9584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3F63178-8EA7-43D3-9C63-3642D1ED980C}" type="pres">
      <dgm:prSet presAssocID="{4BF4BC8C-74DE-4699-8C02-435ADF3B0182}" presName="parTrans" presStyleLbl="bgSibTrans2D1" presStyleIdx="1" presStyleCnt="7" custAng="87962" custScaleX="42693" custScaleY="61852" custLinFactNeighborX="29530" custLinFactNeighborY="5479"/>
      <dgm:spPr>
        <a:prstGeom prst="leftRightArrow">
          <a:avLst/>
        </a:prstGeom>
      </dgm:spPr>
      <dgm:t>
        <a:bodyPr/>
        <a:lstStyle/>
        <a:p>
          <a:endParaRPr lang="en-GB"/>
        </a:p>
      </dgm:t>
    </dgm:pt>
    <dgm:pt modelId="{1A7812ED-DA40-4018-BCAA-BE093DE353B0}" type="pres">
      <dgm:prSet presAssocID="{D6B179B3-6E50-45B4-A72C-6E83A6262C11}" presName="node" presStyleLbl="node1" presStyleIdx="1" presStyleCnt="7" custScaleX="112567" custScaleY="87383" custRadScaleRad="110132" custRadScaleInc="-4578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4465C15-DB32-4818-BA98-B42B0BFDEE79}" type="pres">
      <dgm:prSet presAssocID="{17A104CE-2475-4691-A40E-31F914BB64F1}" presName="parTrans" presStyleLbl="bgSibTrans2D1" presStyleIdx="2" presStyleCnt="7" custAng="771515" custScaleX="36753" custScaleY="61852" custLinFactNeighborX="27449" custLinFactNeighborY="52206"/>
      <dgm:spPr>
        <a:prstGeom prst="leftRightArrow">
          <a:avLst/>
        </a:prstGeom>
      </dgm:spPr>
      <dgm:t>
        <a:bodyPr/>
        <a:lstStyle/>
        <a:p>
          <a:endParaRPr lang="en-GB"/>
        </a:p>
      </dgm:t>
    </dgm:pt>
    <dgm:pt modelId="{ECED565B-7097-4F39-B8DE-D3A8466A75B0}" type="pres">
      <dgm:prSet presAssocID="{1A6A64DE-B8B6-41E2-90A8-A281F3F052AD}" presName="node" presStyleLbl="node1" presStyleIdx="2" presStyleCnt="7" custScaleX="144026" custScaleY="86791" custRadScaleRad="123652" custRadScaleInc="-5828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9B355F3-CBED-4203-8A5B-3AB286515157}" type="pres">
      <dgm:prSet presAssocID="{CB07C372-CE7C-401F-B905-8B1EFE13A9A6}" presName="parTrans" presStyleLbl="bgSibTrans2D1" presStyleIdx="3" presStyleCnt="7" custScaleX="59989" custScaleY="61852" custLinFactNeighborX="-1317" custLinFactNeighborY="52802"/>
      <dgm:spPr>
        <a:prstGeom prst="leftRightArrow">
          <a:avLst/>
        </a:prstGeom>
      </dgm:spPr>
      <dgm:t>
        <a:bodyPr/>
        <a:lstStyle/>
        <a:p>
          <a:endParaRPr lang="en-GB"/>
        </a:p>
      </dgm:t>
    </dgm:pt>
    <dgm:pt modelId="{BF9B8A74-5BCE-4164-896E-2343F417E5B7}" type="pres">
      <dgm:prSet presAssocID="{6A20970D-BA2B-4B0E-9C62-4616BA9C07DB}" presName="node" presStyleLbl="node1" presStyleIdx="3" presStyleCnt="7" custScaleX="121365" custScaleY="80114" custRadScaleRad="97346" custRadScaleInc="-1759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4C48896-CC4C-4753-B8A8-329EC6824DB9}" type="pres">
      <dgm:prSet presAssocID="{BE295CCA-1F96-44DD-914C-5ED2DD8AD31E}" presName="parTrans" presStyleLbl="bgSibTrans2D1" presStyleIdx="4" presStyleCnt="7" custAng="10785749" custFlipHor="1" custScaleX="41852" custScaleY="61852" custLinFactNeighborX="-28911" custLinFactNeighborY="7706"/>
      <dgm:spPr>
        <a:prstGeom prst="leftRightArrow">
          <a:avLst/>
        </a:prstGeom>
      </dgm:spPr>
      <dgm:t>
        <a:bodyPr/>
        <a:lstStyle/>
        <a:p>
          <a:endParaRPr lang="en-GB"/>
        </a:p>
      </dgm:t>
    </dgm:pt>
    <dgm:pt modelId="{DCBA9799-F0AF-4F95-AD7F-FB2E816F3B88}" type="pres">
      <dgm:prSet presAssocID="{9383DDCB-77F1-4E8D-9EE9-4867FE5778BD}" presName="node" presStyleLbl="node1" presStyleIdx="4" presStyleCnt="7" custScaleX="110681" custScaleY="88888" custRadScaleRad="95263" custRadScaleInc="15680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C9C1FBF-A7AB-4DA2-AB29-1FBE5A06FD1D}" type="pres">
      <dgm:prSet presAssocID="{8C9DEC7D-B18C-4B63-9C7A-51372034EAA3}" presName="parTrans" presStyleLbl="bgSibTrans2D1" presStyleIdx="5" presStyleCnt="7" custAng="275135" custScaleX="52891" custScaleY="61852" custLinFactNeighborX="-7483" custLinFactNeighborY="-54362"/>
      <dgm:spPr>
        <a:prstGeom prst="leftRightArrow">
          <a:avLst/>
        </a:prstGeom>
      </dgm:spPr>
      <dgm:t>
        <a:bodyPr/>
        <a:lstStyle/>
        <a:p>
          <a:endParaRPr lang="en-GB"/>
        </a:p>
      </dgm:t>
    </dgm:pt>
    <dgm:pt modelId="{75527258-AC9F-487A-9BAB-C6F4B7CA64B0}" type="pres">
      <dgm:prSet presAssocID="{40122861-32C8-4B8F-A296-0B63CFAE117D}" presName="node" presStyleLbl="node1" presStyleIdx="5" presStyleCnt="7" custScaleX="117494" custScaleY="61998" custRadScaleRad="45195" custRadScaleInc="22090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02A98F9-3504-4A2B-B2F6-D2032DB3E337}" type="pres">
      <dgm:prSet presAssocID="{1A619E10-BE5D-4E38-8FFC-BCE43E024B12}" presName="parTrans" presStyleLbl="bgSibTrans2D1" presStyleIdx="6" presStyleCnt="7" custAng="20702202" custScaleX="38099" custScaleY="61852" custLinFactNeighborX="-22870" custLinFactNeighborY="74255"/>
      <dgm:spPr>
        <a:prstGeom prst="leftRightArrow">
          <a:avLst/>
        </a:prstGeom>
      </dgm:spPr>
      <dgm:t>
        <a:bodyPr/>
        <a:lstStyle/>
        <a:p>
          <a:endParaRPr lang="en-GB"/>
        </a:p>
      </dgm:t>
    </dgm:pt>
    <dgm:pt modelId="{1A5959CB-84A4-4A4E-8B4F-98D45CC6AF8C}" type="pres">
      <dgm:prSet presAssocID="{8B6C7BC7-27C4-48BE-A068-0D269D994BC0}" presName="node" presStyleLbl="node1" presStyleIdx="6" presStyleCnt="7" custScaleX="141778" custScaleY="88888" custRadScaleRad="110948" custRadScaleInc="-20116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FFD86E3-5549-4800-AE92-03686606E074}" type="presOf" srcId="{17A104CE-2475-4691-A40E-31F914BB64F1}" destId="{F4465C15-DB32-4818-BA98-B42B0BFDEE79}" srcOrd="0" destOrd="0" presId="urn:microsoft.com/office/officeart/2005/8/layout/radial4"/>
    <dgm:cxn modelId="{7E67EA00-46A0-4A49-B721-89D85899DE16}" srcId="{97C4959C-AC48-45DD-AF9F-9F79EE8B5EDF}" destId="{347C1A9F-F5FD-40DD-961F-FB223BF29CD3}" srcOrd="4" destOrd="0" parTransId="{280CA132-0858-476C-946C-B1BEE601674B}" sibTransId="{51EB35F2-DEF6-47C3-B1C9-D99B32F66E8C}"/>
    <dgm:cxn modelId="{BC5215E8-A202-454F-8028-02B133B38DB5}" type="presOf" srcId="{1A6A64DE-B8B6-41E2-90A8-A281F3F052AD}" destId="{ECED565B-7097-4F39-B8DE-D3A8466A75B0}" srcOrd="0" destOrd="0" presId="urn:microsoft.com/office/officeart/2005/8/layout/radial4"/>
    <dgm:cxn modelId="{CE0FF76D-906C-4307-9FB5-55844CF595D7}" srcId="{3343CDC2-9A92-45BF-A372-D1FCDF785155}" destId="{40122861-32C8-4B8F-A296-0B63CFAE117D}" srcOrd="5" destOrd="0" parTransId="{8C9DEC7D-B18C-4B63-9C7A-51372034EAA3}" sibTransId="{FB7B959E-1F55-43EF-92EC-91A24764D7B8}"/>
    <dgm:cxn modelId="{E8899334-BDD7-47F0-A4CE-F607B5BC08CD}" srcId="{97C4959C-AC48-45DD-AF9F-9F79EE8B5EDF}" destId="{21BFDB70-F98D-42B5-B51D-484532A0D01B}" srcOrd="5" destOrd="0" parTransId="{2A2DB2C0-E029-4B6D-9592-FBC0A1F05F68}" sibTransId="{79041A20-1DA5-4B41-9BD4-CF2AB789CB3E}"/>
    <dgm:cxn modelId="{8AB49E52-306B-48FA-9A34-4A675EC83E35}" srcId="{97C4959C-AC48-45DD-AF9F-9F79EE8B5EDF}" destId="{49234357-89C4-4169-BA6A-DC4853BBB62B}" srcOrd="2" destOrd="0" parTransId="{0C62140E-8D60-4BD9-92E4-32941983F13E}" sibTransId="{30F65A6F-8A84-4C6E-855A-C2E3B8AFD9BC}"/>
    <dgm:cxn modelId="{4FF22EB8-CC38-4660-8818-A991FDC71B37}" srcId="{3343CDC2-9A92-45BF-A372-D1FCDF785155}" destId="{9383DDCB-77F1-4E8D-9EE9-4867FE5778BD}" srcOrd="4" destOrd="0" parTransId="{BE295CCA-1F96-44DD-914C-5ED2DD8AD31E}" sibTransId="{B8E03AF9-B678-4FBB-AC27-A1A34FD8E83E}"/>
    <dgm:cxn modelId="{BC21D05D-AB75-46EC-AE80-A7D57FA54B2F}" type="presOf" srcId="{4BF4BC8C-74DE-4699-8C02-435ADF3B0182}" destId="{63F63178-8EA7-43D3-9C63-3642D1ED980C}" srcOrd="0" destOrd="0" presId="urn:microsoft.com/office/officeart/2005/8/layout/radial4"/>
    <dgm:cxn modelId="{4C9A963B-8579-4F2E-B5AE-0BCD8BAEA259}" srcId="{3343CDC2-9A92-45BF-A372-D1FCDF785155}" destId="{8B6C7BC7-27C4-48BE-A068-0D269D994BC0}" srcOrd="6" destOrd="0" parTransId="{1A619E10-BE5D-4E38-8FFC-BCE43E024B12}" sibTransId="{A63A314E-E620-4600-AC02-A091A812D355}"/>
    <dgm:cxn modelId="{F181497C-D88E-4D37-A480-70ACCFB156C4}" type="presOf" srcId="{D6B179B3-6E50-45B4-A72C-6E83A6262C11}" destId="{1A7812ED-DA40-4018-BCAA-BE093DE353B0}" srcOrd="0" destOrd="0" presId="urn:microsoft.com/office/officeart/2005/8/layout/radial4"/>
    <dgm:cxn modelId="{E8A88C86-2E88-4247-929A-9D550EC901E1}" srcId="{97C4959C-AC48-45DD-AF9F-9F79EE8B5EDF}" destId="{08928919-B2EC-405F-B141-06CF4BC59E5A}" srcOrd="1" destOrd="0" parTransId="{9A6547ED-8456-44E5-9C1E-A6844C883372}" sibTransId="{825B96D6-2E05-40BD-A3FC-1E45482B9E55}"/>
    <dgm:cxn modelId="{3D60880A-6BEE-489D-834F-FA15E5A080F8}" type="presOf" srcId="{1A619E10-BE5D-4E38-8FFC-BCE43E024B12}" destId="{C02A98F9-3504-4A2B-B2F6-D2032DB3E337}" srcOrd="0" destOrd="0" presId="urn:microsoft.com/office/officeart/2005/8/layout/radial4"/>
    <dgm:cxn modelId="{4C53E931-2DEC-4B5D-9B9A-160C8657CF1A}" srcId="{97C4959C-AC48-45DD-AF9F-9F79EE8B5EDF}" destId="{27B1BD63-68EC-4711-A472-D76ABE538766}" srcOrd="3" destOrd="0" parTransId="{EBC78702-096F-4480-9E3D-C18538CD3C47}" sibTransId="{706041B9-7D78-4D7E-B8EE-0FBFF5F2CD09}"/>
    <dgm:cxn modelId="{6CF16AC7-80C6-48CA-AD2C-457C2C908379}" type="presOf" srcId="{9383DDCB-77F1-4E8D-9EE9-4867FE5778BD}" destId="{DCBA9799-F0AF-4F95-AD7F-FB2E816F3B88}" srcOrd="0" destOrd="0" presId="urn:microsoft.com/office/officeart/2005/8/layout/radial4"/>
    <dgm:cxn modelId="{48D7686D-C339-457D-8B16-565C6D3B3C95}" type="presOf" srcId="{8C9DEC7D-B18C-4B63-9C7A-51372034EAA3}" destId="{FC9C1FBF-A7AB-4DA2-AB29-1FBE5A06FD1D}" srcOrd="0" destOrd="0" presId="urn:microsoft.com/office/officeart/2005/8/layout/radial4"/>
    <dgm:cxn modelId="{09C6D197-AE4C-4196-A06A-43E91643F025}" srcId="{3343CDC2-9A92-45BF-A372-D1FCDF785155}" destId="{6A20970D-BA2B-4B0E-9C62-4616BA9C07DB}" srcOrd="3" destOrd="0" parTransId="{CB07C372-CE7C-401F-B905-8B1EFE13A9A6}" sibTransId="{00CDBF6E-DD71-4E74-8936-7C8EE7149813}"/>
    <dgm:cxn modelId="{1B080310-2DDA-4614-8715-7A20E731BA31}" type="presOf" srcId="{BE295CCA-1F96-44DD-914C-5ED2DD8AD31E}" destId="{94C48896-CC4C-4753-B8A8-329EC6824DB9}" srcOrd="0" destOrd="0" presId="urn:microsoft.com/office/officeart/2005/8/layout/radial4"/>
    <dgm:cxn modelId="{BD78BA61-A441-4857-AAB4-5E9A97E8ABA0}" type="presOf" srcId="{6A20970D-BA2B-4B0E-9C62-4616BA9C07DB}" destId="{BF9B8A74-5BCE-4164-896E-2343F417E5B7}" srcOrd="0" destOrd="0" presId="urn:microsoft.com/office/officeart/2005/8/layout/radial4"/>
    <dgm:cxn modelId="{BED5701F-EE4E-4A4A-92D5-215E596E0875}" srcId="{97C4959C-AC48-45DD-AF9F-9F79EE8B5EDF}" destId="{3343CDC2-9A92-45BF-A372-D1FCDF785155}" srcOrd="0" destOrd="0" parTransId="{4036EC4C-8526-4579-8BD2-F4E5FF9A5F05}" sibTransId="{ACC99560-7CDC-40D0-8807-862CC0208512}"/>
    <dgm:cxn modelId="{9C86A332-3F1E-4AAD-A611-20E3FF4CB130}" srcId="{3343CDC2-9A92-45BF-A372-D1FCDF785155}" destId="{42AEDC4A-5C52-4303-A17A-0A11A89B6CC6}" srcOrd="0" destOrd="0" parTransId="{314434DA-07CB-40C4-BA11-0BB3491A1F39}" sibTransId="{BC24D173-950C-4453-8D91-1C179F7FF4C7}"/>
    <dgm:cxn modelId="{4B708A43-74B2-4F87-A066-2E084E62C671}" type="presOf" srcId="{40122861-32C8-4B8F-A296-0B63CFAE117D}" destId="{75527258-AC9F-487A-9BAB-C6F4B7CA64B0}" srcOrd="0" destOrd="0" presId="urn:microsoft.com/office/officeart/2005/8/layout/radial4"/>
    <dgm:cxn modelId="{B4465F00-1DB7-493D-874B-16DBDB95C720}" type="presOf" srcId="{8B6C7BC7-27C4-48BE-A068-0D269D994BC0}" destId="{1A5959CB-84A4-4A4E-8B4F-98D45CC6AF8C}" srcOrd="0" destOrd="0" presId="urn:microsoft.com/office/officeart/2005/8/layout/radial4"/>
    <dgm:cxn modelId="{1DCADC4F-5CEB-421E-BD2D-CE537DC54619}" type="presOf" srcId="{42AEDC4A-5C52-4303-A17A-0A11A89B6CC6}" destId="{C9A171AB-AD56-427F-BC79-D8BE736B29FC}" srcOrd="0" destOrd="0" presId="urn:microsoft.com/office/officeart/2005/8/layout/radial4"/>
    <dgm:cxn modelId="{AF36D2A8-E476-4604-8827-88B3FFEA4C93}" type="presOf" srcId="{3343CDC2-9A92-45BF-A372-D1FCDF785155}" destId="{DD51F81E-B401-4A82-8009-CA386CB86B04}" srcOrd="0" destOrd="0" presId="urn:microsoft.com/office/officeart/2005/8/layout/radial4"/>
    <dgm:cxn modelId="{2018C0AF-CEB4-4FBA-92AE-7B571FA89072}" type="presOf" srcId="{97C4959C-AC48-45DD-AF9F-9F79EE8B5EDF}" destId="{86406B1D-4DAA-4EA9-8453-CCA743C93A13}" srcOrd="0" destOrd="0" presId="urn:microsoft.com/office/officeart/2005/8/layout/radial4"/>
    <dgm:cxn modelId="{7A70F66F-020C-449A-BE4E-BF26FDDD8248}" type="presOf" srcId="{314434DA-07CB-40C4-BA11-0BB3491A1F39}" destId="{EAFE81A6-1499-47EC-80A1-6A3222D42288}" srcOrd="0" destOrd="0" presId="urn:microsoft.com/office/officeart/2005/8/layout/radial4"/>
    <dgm:cxn modelId="{2CD5481C-631D-49E5-BDE2-04320B2D18DA}" srcId="{3343CDC2-9A92-45BF-A372-D1FCDF785155}" destId="{D6B179B3-6E50-45B4-A72C-6E83A6262C11}" srcOrd="1" destOrd="0" parTransId="{4BF4BC8C-74DE-4699-8C02-435ADF3B0182}" sibTransId="{213B004B-2B1E-4FA2-9F2F-D6AFA66CDEF9}"/>
    <dgm:cxn modelId="{FA8DB8EE-7043-40FF-BF1A-6D000373EBA7}" type="presOf" srcId="{CB07C372-CE7C-401F-B905-8B1EFE13A9A6}" destId="{09B355F3-CBED-4203-8A5B-3AB286515157}" srcOrd="0" destOrd="0" presId="urn:microsoft.com/office/officeart/2005/8/layout/radial4"/>
    <dgm:cxn modelId="{73924594-5EC2-474D-B73C-C52DDB47A0A8}" srcId="{3343CDC2-9A92-45BF-A372-D1FCDF785155}" destId="{1A6A64DE-B8B6-41E2-90A8-A281F3F052AD}" srcOrd="2" destOrd="0" parTransId="{17A104CE-2475-4691-A40E-31F914BB64F1}" sibTransId="{9C585317-6B0D-4D7D-9232-2FF924C6027E}"/>
    <dgm:cxn modelId="{3A28E8AB-C738-4C42-9188-596F40CA6D97}" type="presParOf" srcId="{86406B1D-4DAA-4EA9-8453-CCA743C93A13}" destId="{DD51F81E-B401-4A82-8009-CA386CB86B04}" srcOrd="0" destOrd="0" presId="urn:microsoft.com/office/officeart/2005/8/layout/radial4"/>
    <dgm:cxn modelId="{9EA9DE58-9E56-4036-84D0-F956C33FAD16}" type="presParOf" srcId="{86406B1D-4DAA-4EA9-8453-CCA743C93A13}" destId="{EAFE81A6-1499-47EC-80A1-6A3222D42288}" srcOrd="1" destOrd="0" presId="urn:microsoft.com/office/officeart/2005/8/layout/radial4"/>
    <dgm:cxn modelId="{162A10A8-3083-4BBE-BD38-C9EFAE95C37F}" type="presParOf" srcId="{86406B1D-4DAA-4EA9-8453-CCA743C93A13}" destId="{C9A171AB-AD56-427F-BC79-D8BE736B29FC}" srcOrd="2" destOrd="0" presId="urn:microsoft.com/office/officeart/2005/8/layout/radial4"/>
    <dgm:cxn modelId="{CC483289-4A50-4A7A-95AC-5875A73DFA8A}" type="presParOf" srcId="{86406B1D-4DAA-4EA9-8453-CCA743C93A13}" destId="{63F63178-8EA7-43D3-9C63-3642D1ED980C}" srcOrd="3" destOrd="0" presId="urn:microsoft.com/office/officeart/2005/8/layout/radial4"/>
    <dgm:cxn modelId="{FBCC07DA-7A0C-47DB-B0F8-DC67DB34878E}" type="presParOf" srcId="{86406B1D-4DAA-4EA9-8453-CCA743C93A13}" destId="{1A7812ED-DA40-4018-BCAA-BE093DE353B0}" srcOrd="4" destOrd="0" presId="urn:microsoft.com/office/officeart/2005/8/layout/radial4"/>
    <dgm:cxn modelId="{25248D73-06A3-4AF6-A6F6-AA2584F9A74C}" type="presParOf" srcId="{86406B1D-4DAA-4EA9-8453-CCA743C93A13}" destId="{F4465C15-DB32-4818-BA98-B42B0BFDEE79}" srcOrd="5" destOrd="0" presId="urn:microsoft.com/office/officeart/2005/8/layout/radial4"/>
    <dgm:cxn modelId="{FC1F5CCA-087D-4C24-B9C2-61BA1729323B}" type="presParOf" srcId="{86406B1D-4DAA-4EA9-8453-CCA743C93A13}" destId="{ECED565B-7097-4F39-B8DE-D3A8466A75B0}" srcOrd="6" destOrd="0" presId="urn:microsoft.com/office/officeart/2005/8/layout/radial4"/>
    <dgm:cxn modelId="{31FDEF77-266D-4D34-BB19-926FDB83ED38}" type="presParOf" srcId="{86406B1D-4DAA-4EA9-8453-CCA743C93A13}" destId="{09B355F3-CBED-4203-8A5B-3AB286515157}" srcOrd="7" destOrd="0" presId="urn:microsoft.com/office/officeart/2005/8/layout/radial4"/>
    <dgm:cxn modelId="{4BCA0D48-83E1-4A7F-8F8E-C4E34579CCAD}" type="presParOf" srcId="{86406B1D-4DAA-4EA9-8453-CCA743C93A13}" destId="{BF9B8A74-5BCE-4164-896E-2343F417E5B7}" srcOrd="8" destOrd="0" presId="urn:microsoft.com/office/officeart/2005/8/layout/radial4"/>
    <dgm:cxn modelId="{43663D2D-75E5-4E28-81A1-7050858EF500}" type="presParOf" srcId="{86406B1D-4DAA-4EA9-8453-CCA743C93A13}" destId="{94C48896-CC4C-4753-B8A8-329EC6824DB9}" srcOrd="9" destOrd="0" presId="urn:microsoft.com/office/officeart/2005/8/layout/radial4"/>
    <dgm:cxn modelId="{CB0C3A19-15EE-47E6-83B5-C031F15E5FF0}" type="presParOf" srcId="{86406B1D-4DAA-4EA9-8453-CCA743C93A13}" destId="{DCBA9799-F0AF-4F95-AD7F-FB2E816F3B88}" srcOrd="10" destOrd="0" presId="urn:microsoft.com/office/officeart/2005/8/layout/radial4"/>
    <dgm:cxn modelId="{CC8000F6-D713-4E4F-A6CC-ED92A457AAE7}" type="presParOf" srcId="{86406B1D-4DAA-4EA9-8453-CCA743C93A13}" destId="{FC9C1FBF-A7AB-4DA2-AB29-1FBE5A06FD1D}" srcOrd="11" destOrd="0" presId="urn:microsoft.com/office/officeart/2005/8/layout/radial4"/>
    <dgm:cxn modelId="{EA928918-76CF-4D8E-8E1A-D7911A6B8780}" type="presParOf" srcId="{86406B1D-4DAA-4EA9-8453-CCA743C93A13}" destId="{75527258-AC9F-487A-9BAB-C6F4B7CA64B0}" srcOrd="12" destOrd="0" presId="urn:microsoft.com/office/officeart/2005/8/layout/radial4"/>
    <dgm:cxn modelId="{6ABAFA2A-534C-4BEC-8339-8BC3B002705F}" type="presParOf" srcId="{86406B1D-4DAA-4EA9-8453-CCA743C93A13}" destId="{C02A98F9-3504-4A2B-B2F6-D2032DB3E337}" srcOrd="13" destOrd="0" presId="urn:microsoft.com/office/officeart/2005/8/layout/radial4"/>
    <dgm:cxn modelId="{1C1F614D-6606-4813-8833-2A090A3527D2}" type="presParOf" srcId="{86406B1D-4DAA-4EA9-8453-CCA743C93A13}" destId="{1A5959CB-84A4-4A4E-8B4F-98D45CC6AF8C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247D6C-F4B1-4709-8C56-3F2E24BC8219}" type="datetimeFigureOut">
              <a:rPr lang="en-GB" smtClean="0"/>
              <a:pPr/>
              <a:t>24/08/2016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8063AD-353F-46AF-A163-50AD80F860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803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BD2AD-7C98-4CB3-A362-F6419186CE54}" type="datetimeFigureOut">
              <a:rPr lang="en-GB" smtClean="0"/>
              <a:pPr/>
              <a:t>24/08/2016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E24AF-5693-4A4A-8D4A-91AA486BEED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9138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F634FA-A0D2-44BE-AA26-B3862EE75EB9}" type="slidenum">
              <a:rPr lang="en-GB" smtClean="0"/>
              <a:pPr>
                <a:defRPr/>
              </a:pPr>
              <a:t>23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314850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973C62-12EC-4C43-9CA4-AF9F12216537}" type="slidenum">
              <a:rPr lang="en-GB" smtClean="0">
                <a:solidFill>
                  <a:srgbClr val="1F497D"/>
                </a:solidFill>
              </a:rPr>
              <a:pPr>
                <a:defRPr/>
              </a:pPr>
              <a:t>43</a:t>
            </a:fld>
            <a:endParaRPr lang="en-GB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438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4D568E3-AB4E-491F-B846-AAAB15ABE19C}" type="slidenum">
              <a:rPr lang="en-GB">
                <a:solidFill>
                  <a:srgbClr val="1F497D"/>
                </a:solidFill>
              </a:rPr>
              <a:pPr/>
              <a:t>44</a:t>
            </a:fld>
            <a:endParaRPr lang="en-GB">
              <a:solidFill>
                <a:srgbClr val="1F497D"/>
              </a:solidFill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467543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CEEE2D-887A-408A-BFB6-CCDA8D21DFA6}" type="slidenum">
              <a:rPr lang="en-GB" smtClean="0"/>
              <a:pPr>
                <a:defRPr/>
              </a:pPr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790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145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386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255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566738" y="1447800"/>
            <a:ext cx="8001000" cy="4572000"/>
          </a:xfrm>
        </p:spPr>
        <p:txBody>
          <a:bodyPr/>
          <a:lstStyle/>
          <a:p>
            <a:pPr lvl="0"/>
            <a:r>
              <a:rPr lang="en-US" noProof="0" smtClean="0"/>
              <a:t>Click icon to add SmartArt graphic</a:t>
            </a:r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2912865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66738" y="1447800"/>
            <a:ext cx="8001000" cy="45720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605763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977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1483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6738" y="1447800"/>
            <a:ext cx="39243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447800"/>
            <a:ext cx="39243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5053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611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733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716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0959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8386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447800"/>
            <a:ext cx="8001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dirty="0" smtClean="0"/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609600" y="1295400"/>
            <a:ext cx="7958138" cy="109538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 flipV="1">
            <a:off x="609600" y="6172200"/>
            <a:ext cx="6172200" cy="0"/>
          </a:xfrm>
          <a:prstGeom prst="line">
            <a:avLst/>
          </a:prstGeom>
          <a:noFill/>
          <a:ln w="3175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0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6019800"/>
            <a:ext cx="2030413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270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2060"/>
          </a:solidFill>
          <a:latin typeface="Proxima Nova Alt Rg" pitchFamily="50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marL="469900" indent="-469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ü"/>
        <a:defRPr sz="3000">
          <a:solidFill>
            <a:srgbClr val="002060"/>
          </a:solidFill>
          <a:latin typeface="+mn-lt"/>
          <a:ea typeface="+mn-ea"/>
          <a:cs typeface="+mn-cs"/>
        </a:defRPr>
      </a:lvl1pPr>
      <a:lvl2pPr marL="908050" indent="-4365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ü"/>
        <a:defRPr sz="2600">
          <a:solidFill>
            <a:schemeClr val="tx1"/>
          </a:solidFill>
          <a:latin typeface="+mn-lt"/>
          <a:cs typeface="+mn-cs"/>
        </a:defRPr>
      </a:lvl2pPr>
      <a:lvl3pPr marL="1304925" indent="-3952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ü"/>
        <a:defRPr sz="2300">
          <a:solidFill>
            <a:schemeClr val="tx1"/>
          </a:solidFill>
          <a:latin typeface="+mn-lt"/>
          <a:cs typeface="+mn-cs"/>
        </a:defRPr>
      </a:lvl3pPr>
      <a:lvl4pPr marL="1693863" indent="-3873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ü"/>
        <a:defRPr sz="2000">
          <a:solidFill>
            <a:schemeClr val="tx1"/>
          </a:solidFill>
          <a:latin typeface="+mn-lt"/>
          <a:cs typeface="+mn-cs"/>
        </a:defRPr>
      </a:lvl4pPr>
      <a:lvl5pPr marL="20939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ü"/>
        <a:defRPr sz="2000">
          <a:solidFill>
            <a:schemeClr val="tx1"/>
          </a:solidFill>
          <a:latin typeface="+mn-lt"/>
          <a:cs typeface="+mn-cs"/>
        </a:defRPr>
      </a:lvl5pPr>
      <a:lvl6pPr marL="25511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30083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655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9227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icketforchange.org.uk/initiatives/street_20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cricketforchange.org.uk/initiatives/hit_the_top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ahUKEwiy75KYjdLOAhUCbRQKHSFzC3oQjRwIBw&amp;url=http://mellonbmx.com/alex-donnachie-zander-rourke-factory-skatepark/&amp;psig=AFQjCNFQZNQdZVP7V7cWE-ies3vFjXmAVQ&amp;ust=1471854969078764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ved=0ahUKEwjwj_nWjdLOAhWEtxQKHfFZD_IQjRwIBw&amp;url=http://www.bigissue.com/features/1644/street-soccer-scotland-changing-lives-our-goal&amp;bvm=bv.129759880,d.ZGg&amp;psig=AFQjCNEvnGPNnCRo9-sNCUusz5m4Y7y-gQ&amp;ust=1471855060585504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mailto:svend@smnuk.com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uk/url?sa=i&amp;rct=j&amp;q=&amp;esrc=s&amp;source=images&amp;cd=&amp;cad=rja&amp;uact=8&amp;ved=0ahUKEwju5Nqf9L_JAhUHaRQKHf6rB60QjRwIBw&amp;url=http://www.chancetoshine.org/about-us/what-we-do/girls-cricket&amp;bvm=bv.108538919,d.d24&amp;psig=AFQjCNFOes7EyNOflPyVDEPhaSwk8fCAfA&amp;ust=1449239563154892" TargetMode="External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2" Type="http://schemas.openxmlformats.org/officeDocument/2006/relationships/hyperlink" Target="https://www.google.co.uk/url?sa=i&amp;rct=j&amp;q=&amp;esrc=s&amp;source=images&amp;cd=&amp;cad=rja&amp;uact=8&amp;ved=0CAcQjRxqFQoTCJTvssGQ7sYCFYjucgodXdMGgg&amp;url=https://en.wikipedia.org/wiki/Churchill_Square_(Brighton_and_Hove)&amp;ei=nTqvVdSsOojdywPdppuQCA&amp;bvm=bv.98197061,d.bGQ&amp;psig=AFQjCNGk1nWChkz0vMMBBAzHmU0fks7_lg&amp;ust=143763356090723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.uk/url?sa=i&amp;rct=j&amp;q=&amp;esrc=s&amp;source=images&amp;cd=&amp;cad=rja&amp;uact=8&amp;ved=0ahUKEwjX28bM87_JAhWFTBQKHU9TDcwQjRwIBw&amp;url=http://www.toysrus.co.uk/toys/browse/outdoor-sports/sports/cricket/_/N-103161&amp;psig=AFQjCNEFJ4WnzHrVFI2xFY5NXrU2T1m0Pw&amp;ust=1449239376491493" TargetMode="External"/><Relationship Id="rId5" Type="http://schemas.openxmlformats.org/officeDocument/2006/relationships/image" Target="../media/image5.jpeg"/><Relationship Id="rId4" Type="http://schemas.openxmlformats.org/officeDocument/2006/relationships/hyperlink" Target="http://www.google.co.uk/url?sa=i&amp;rct=j&amp;q=&amp;esrc=s&amp;source=images&amp;cd=&amp;cad=rja&amp;uact=8&amp;ved=0CAcQjRxqFQoTCIWx9qeR7sYCFecQcgodZTEMjA&amp;url=http://www.findseedo.com/spshows.html&amp;ei=dDuvVYWnO-ehyAPl4rDgCA&amp;bvm=bv.98197061,d.bGQ&amp;psig=AFQjCNEC3pLXjTSiL_GmMdWppt5pEUitwg&amp;ust=1437633767138991" TargetMode="External"/><Relationship Id="rId9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altLang="en-US" b="1" dirty="0" smtClean="0">
                <a:solidFill>
                  <a:srgbClr val="C00000"/>
                </a:solidFill>
              </a:rPr>
              <a:t>How to build a successfu</a:t>
            </a:r>
            <a:r>
              <a:rPr lang="en-GB" altLang="en-US" dirty="0">
                <a:solidFill>
                  <a:srgbClr val="C00000"/>
                </a:solidFill>
              </a:rPr>
              <a:t>l</a:t>
            </a:r>
            <a:r>
              <a:rPr lang="en-GB" altLang="en-US" b="1" dirty="0" smtClean="0">
                <a:solidFill>
                  <a:srgbClr val="C00000"/>
                </a:solidFill>
              </a:rPr>
              <a:t> </a:t>
            </a:r>
            <a:br>
              <a:rPr lang="en-GB" altLang="en-US" b="1" dirty="0" smtClean="0">
                <a:solidFill>
                  <a:srgbClr val="C00000"/>
                </a:solidFill>
              </a:rPr>
            </a:br>
            <a:r>
              <a:rPr lang="en-GB" altLang="en-US" b="1" dirty="0" smtClean="0">
                <a:solidFill>
                  <a:srgbClr val="C00000"/>
                </a:solidFill>
              </a:rPr>
              <a:t>Community Cricket Enterprise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2895600"/>
            <a:ext cx="7010400" cy="2133600"/>
          </a:xfrm>
        </p:spPr>
        <p:txBody>
          <a:bodyPr/>
          <a:lstStyle/>
          <a:p>
            <a:pPr algn="ctr"/>
            <a:r>
              <a:rPr lang="en-GB" altLang="en-US" b="1" dirty="0" smtClean="0">
                <a:solidFill>
                  <a:srgbClr val="002060"/>
                </a:solidFill>
              </a:rPr>
              <a:t>22</a:t>
            </a:r>
            <a:r>
              <a:rPr lang="en-GB" altLang="en-US" b="1" baseline="30000" dirty="0" smtClean="0">
                <a:solidFill>
                  <a:srgbClr val="002060"/>
                </a:solidFill>
              </a:rPr>
              <a:t>nd</a:t>
            </a:r>
            <a:r>
              <a:rPr lang="en-GB" altLang="en-US" b="1" dirty="0" smtClean="0">
                <a:solidFill>
                  <a:srgbClr val="002060"/>
                </a:solidFill>
              </a:rPr>
              <a:t> August 2016 </a:t>
            </a:r>
          </a:p>
          <a:p>
            <a:pPr algn="ctr"/>
            <a:r>
              <a:rPr lang="en-GB" altLang="en-US" b="1" dirty="0" smtClean="0">
                <a:solidFill>
                  <a:srgbClr val="C00000"/>
                </a:solidFill>
              </a:rPr>
              <a:t>Svend Elkjaer</a:t>
            </a:r>
          </a:p>
          <a:p>
            <a:pPr algn="ctr"/>
            <a:r>
              <a:rPr lang="en-GB" altLang="en-US" b="1" dirty="0" smtClean="0">
                <a:solidFill>
                  <a:srgbClr val="C00000"/>
                </a:solidFill>
              </a:rPr>
              <a:t>Sports Marketing Network</a:t>
            </a:r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4755976"/>
            <a:ext cx="3907959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226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Box 1"/>
          <p:cNvSpPr txBox="1">
            <a:spLocks noChangeArrowheads="1"/>
          </p:cNvSpPr>
          <p:nvPr/>
        </p:nvSpPr>
        <p:spPr bwMode="auto">
          <a:xfrm>
            <a:off x="684213" y="692150"/>
            <a:ext cx="763270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3600"/>
              <a:t>2004</a:t>
            </a:r>
          </a:p>
          <a:p>
            <a:pPr eaLnBrk="1" hangingPunct="1"/>
            <a:endParaRPr lang="en-GB" altLang="en-US"/>
          </a:p>
          <a:p>
            <a:pPr eaLnBrk="1" hangingPunct="1"/>
            <a:r>
              <a:rPr lang="en-GB" altLang="en-US"/>
              <a:t>Participation Figures			96</a:t>
            </a:r>
          </a:p>
          <a:p>
            <a:pPr eaLnBrk="1" hangingPunct="1"/>
            <a:endParaRPr lang="en-GB" altLang="en-US"/>
          </a:p>
          <a:p>
            <a:pPr eaLnBrk="1" hangingPunct="1"/>
            <a:r>
              <a:rPr lang="en-GB" altLang="en-US"/>
              <a:t>Adult Playing Membership			35</a:t>
            </a:r>
          </a:p>
          <a:p>
            <a:pPr eaLnBrk="1" hangingPunct="1"/>
            <a:endParaRPr lang="en-GB" altLang="en-US"/>
          </a:p>
          <a:p>
            <a:pPr eaLnBrk="1" hangingPunct="1"/>
            <a:r>
              <a:rPr lang="en-GB" altLang="en-US"/>
              <a:t>Junior Playing Membership		61</a:t>
            </a:r>
          </a:p>
          <a:p>
            <a:pPr eaLnBrk="1" hangingPunct="1"/>
            <a:endParaRPr lang="en-GB" altLang="en-US"/>
          </a:p>
          <a:p>
            <a:pPr eaLnBrk="1" hangingPunct="1"/>
            <a:r>
              <a:rPr lang="en-GB" altLang="en-US"/>
              <a:t>Coaches 				19	</a:t>
            </a:r>
          </a:p>
          <a:p>
            <a:pPr eaLnBrk="1" hangingPunct="1"/>
            <a:endParaRPr lang="en-GB" altLang="en-US"/>
          </a:p>
          <a:p>
            <a:pPr eaLnBrk="1" hangingPunct="1"/>
            <a:r>
              <a:rPr lang="en-GB" altLang="en-US"/>
              <a:t>Matches played				89</a:t>
            </a:r>
          </a:p>
          <a:p>
            <a:pPr eaLnBrk="1" hangingPunct="1"/>
            <a:endParaRPr lang="en-GB" altLang="en-US"/>
          </a:p>
          <a:p>
            <a:pPr eaLnBrk="1" hangingPunct="1"/>
            <a:r>
              <a:rPr lang="en-GB" altLang="en-US"/>
              <a:t>Volunteer Roles				94</a:t>
            </a:r>
          </a:p>
          <a:p>
            <a:pPr eaLnBrk="1" hangingPunct="1"/>
            <a:endParaRPr lang="en-GB" altLang="en-US"/>
          </a:p>
          <a:p>
            <a:pPr eaLnBrk="1" hangingPunct="1"/>
            <a:r>
              <a:rPr lang="en-GB" altLang="en-US"/>
              <a:t>Subscriptions				£5,299</a:t>
            </a:r>
          </a:p>
          <a:p>
            <a:pPr eaLnBrk="1" hangingPunct="1"/>
            <a:endParaRPr lang="en-GB" altLang="en-US"/>
          </a:p>
          <a:p>
            <a:pPr eaLnBrk="1" hangingPunct="1"/>
            <a:r>
              <a:rPr lang="en-GB" altLang="en-US"/>
              <a:t>Total Income				£43,166	</a:t>
            </a:r>
          </a:p>
        </p:txBody>
      </p:sp>
    </p:spTree>
    <p:extLst>
      <p:ext uri="{BB962C8B-B14F-4D97-AF65-F5344CB8AC3E}">
        <p14:creationId xmlns:p14="http://schemas.microsoft.com/office/powerpoint/2010/main" val="161900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Box 1"/>
          <p:cNvSpPr txBox="1">
            <a:spLocks noChangeArrowheads="1"/>
          </p:cNvSpPr>
          <p:nvPr/>
        </p:nvSpPr>
        <p:spPr bwMode="auto">
          <a:xfrm>
            <a:off x="985838" y="549275"/>
            <a:ext cx="7416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800">
                <a:solidFill>
                  <a:schemeClr val="tx2"/>
                </a:solidFill>
              </a:rPr>
              <a:t>An old and deteriorating clubhouse</a:t>
            </a:r>
          </a:p>
        </p:txBody>
      </p:sp>
      <p:pic>
        <p:nvPicPr>
          <p:cNvPr id="6656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125538"/>
            <a:ext cx="7950200" cy="528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527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altLang="en-US" smtClean="0"/>
              <a:t>NatWest CricketForce</a:t>
            </a:r>
          </a:p>
        </p:txBody>
      </p:sp>
      <p:sp>
        <p:nvSpPr>
          <p:cNvPr id="67587" name="TextBox 2"/>
          <p:cNvSpPr txBox="1">
            <a:spLocks noChangeArrowheads="1"/>
          </p:cNvSpPr>
          <p:nvPr/>
        </p:nvSpPr>
        <p:spPr bwMode="auto">
          <a:xfrm>
            <a:off x="755650" y="1484313"/>
            <a:ext cx="7704138" cy="440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GB" altLang="en-US" sz="2800"/>
              <a:t>Refurbishment project estimated at £250,000</a:t>
            </a:r>
          </a:p>
          <a:p>
            <a:pPr eaLnBrk="1" hangingPunct="1">
              <a:buFont typeface="Arial" charset="0"/>
              <a:buChar char="•"/>
            </a:pPr>
            <a:r>
              <a:rPr lang="en-GB" altLang="en-US" sz="2800"/>
              <a:t>Massive volunteer fund raising effort – Lands End to John O’Groats bike ride</a:t>
            </a:r>
          </a:p>
          <a:p>
            <a:pPr eaLnBrk="1" hangingPunct="1">
              <a:buFont typeface="Arial" charset="0"/>
              <a:buChar char="•"/>
            </a:pPr>
            <a:r>
              <a:rPr lang="en-GB" altLang="en-US" sz="2800"/>
              <a:t>Winter of volunteer building work</a:t>
            </a:r>
          </a:p>
          <a:p>
            <a:pPr eaLnBrk="1" hangingPunct="1">
              <a:buFont typeface="Arial" charset="0"/>
              <a:buChar char="•"/>
            </a:pPr>
            <a:r>
              <a:rPr lang="en-GB" altLang="en-US" sz="2800"/>
              <a:t>Last minute buy a brick appeal raised nearly £10,000 in two weeks</a:t>
            </a:r>
          </a:p>
          <a:p>
            <a:pPr eaLnBrk="1" hangingPunct="1">
              <a:buFont typeface="Arial" charset="0"/>
              <a:buChar char="•"/>
            </a:pPr>
            <a:r>
              <a:rPr lang="en-GB" altLang="en-US" sz="2800"/>
              <a:t>High profile opening on Cricketforce weekend with press and Durham CCC players in attendance</a:t>
            </a:r>
          </a:p>
          <a:p>
            <a:pPr eaLnBrk="1" hangingPunct="1">
              <a:buFont typeface="Arial" charset="0"/>
              <a:buChar char="•"/>
            </a:pPr>
            <a:r>
              <a:rPr lang="en-GB" altLang="en-US" sz="2800"/>
              <a:t>Members rally to complete pre-season preparations</a:t>
            </a:r>
          </a:p>
        </p:txBody>
      </p:sp>
      <p:pic>
        <p:nvPicPr>
          <p:cNvPr id="67588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6688"/>
            <a:ext cx="222567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67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en-GB" sz="2700" dirty="0">
                <a:solidFill>
                  <a:srgbClr val="FF0000"/>
                </a:solidFill>
              </a:rPr>
              <a:t>Chance to Shine – Educating through </a:t>
            </a:r>
            <a:r>
              <a:rPr lang="en-GB" sz="2700" dirty="0" smtClean="0">
                <a:solidFill>
                  <a:srgbClr val="FF0000"/>
                </a:solidFill>
              </a:rPr>
              <a:t>Cricket</a:t>
            </a:r>
            <a:r>
              <a:rPr lang="en-GB" sz="3200" dirty="0" smtClean="0">
                <a:solidFill>
                  <a:srgbClr val="FF0000"/>
                </a:solidFill>
              </a:rPr>
              <a:t/>
            </a:r>
            <a:br>
              <a:rPr lang="en-GB" sz="3200" dirty="0" smtClean="0">
                <a:solidFill>
                  <a:srgbClr val="FF0000"/>
                </a:solidFill>
              </a:rPr>
            </a:br>
            <a:r>
              <a:rPr lang="en-GB" sz="2000" dirty="0" smtClean="0"/>
              <a:t>Teacher Training provided</a:t>
            </a:r>
            <a:br>
              <a:rPr lang="en-GB" sz="2000" dirty="0" smtClean="0"/>
            </a:br>
            <a:r>
              <a:rPr lang="en-GB" sz="2000" dirty="0" smtClean="0"/>
              <a:t>Free play ground marking or artificial wickets for schools</a:t>
            </a:r>
            <a:endParaRPr lang="en-GB" sz="2000" dirty="0"/>
          </a:p>
        </p:txBody>
      </p:sp>
      <p:pic>
        <p:nvPicPr>
          <p:cNvPr id="68611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5681662" cy="4260850"/>
          </a:xfrm>
        </p:spPr>
      </p:pic>
      <p:pic>
        <p:nvPicPr>
          <p:cNvPr id="6861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5611813"/>
            <a:ext cx="3389312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127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Other Community Activities</a:t>
            </a:r>
          </a:p>
        </p:txBody>
      </p:sp>
      <p:pic>
        <p:nvPicPr>
          <p:cNvPr id="69635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96975"/>
            <a:ext cx="69596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Box 2"/>
          <p:cNvSpPr txBox="1">
            <a:spLocks noChangeArrowheads="1"/>
          </p:cNvSpPr>
          <p:nvPr/>
        </p:nvSpPr>
        <p:spPr bwMode="auto">
          <a:xfrm>
            <a:off x="1042988" y="3860800"/>
            <a:ext cx="7273925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3200"/>
              <a:t>In 2010 Tynemouth CC after five years delivering Chance to Shine became the first sports club to be commissioned by North Tyneside Council to deliver services on its behalf</a:t>
            </a:r>
          </a:p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3959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en-US" b="1" smtClean="0">
                <a:solidFill>
                  <a:schemeClr val="tx1"/>
                </a:solidFill>
              </a:rPr>
              <a:t>Ground maintenance work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750" y="1341438"/>
            <a:ext cx="4032250" cy="4616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/>
              <a:t>Club </a:t>
            </a:r>
            <a:r>
              <a:rPr lang="en-GB" dirty="0" err="1"/>
              <a:t>groundsman</a:t>
            </a:r>
            <a:r>
              <a:rPr lang="en-GB" dirty="0"/>
              <a:t> Paul Jackson brings in income from contracts with </a:t>
            </a:r>
          </a:p>
          <a:p>
            <a:pPr>
              <a:defRPr/>
            </a:pPr>
            <a:endParaRPr lang="en-GB" dirty="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2400" dirty="0"/>
              <a:t>Percy Main CC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en-GB" sz="2400" dirty="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2400" dirty="0"/>
              <a:t>Kings School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en-GB" sz="2400" dirty="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2400" dirty="0"/>
              <a:t>Percy Park RFC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en-GB" sz="2400" dirty="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2400" dirty="0"/>
              <a:t>North Shields FC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en-GB" sz="2400" dirty="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2400" dirty="0"/>
              <a:t>King Edwards Primary School</a:t>
            </a:r>
          </a:p>
        </p:txBody>
      </p:sp>
      <p:pic>
        <p:nvPicPr>
          <p:cNvPr id="70660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057400"/>
            <a:ext cx="4537075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96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COMMUNITY BONFIRE NIGHT</a:t>
            </a:r>
            <a:br>
              <a:rPr lang="en-GB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en-GB" dirty="0"/>
          </a:p>
        </p:txBody>
      </p:sp>
      <p:sp>
        <p:nvSpPr>
          <p:cNvPr id="71683" name="TextBox 4"/>
          <p:cNvSpPr txBox="1">
            <a:spLocks noChangeArrowheads="1"/>
          </p:cNvSpPr>
          <p:nvPr/>
        </p:nvSpPr>
        <p:spPr bwMode="auto">
          <a:xfrm>
            <a:off x="5219700" y="2057400"/>
            <a:ext cx="338455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3600"/>
              <a:t>OVER 5,000 PEOPLE  ATTEND – ALL ORGANISED BY VOLUNTEERS</a:t>
            </a:r>
          </a:p>
        </p:txBody>
      </p:sp>
      <p:pic>
        <p:nvPicPr>
          <p:cNvPr id="71684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341438"/>
            <a:ext cx="360045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59632" y="1628800"/>
            <a:ext cx="3024336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    </a:t>
            </a:r>
            <a:r>
              <a:rPr lang="en-GB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2015</a:t>
            </a:r>
            <a:endParaRPr lang="en-GB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8022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TYNEMOUTH BEER FESTIVAL</a:t>
            </a:r>
          </a:p>
        </p:txBody>
      </p:sp>
      <p:pic>
        <p:nvPicPr>
          <p:cNvPr id="72707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2909888"/>
            <a:ext cx="4038600" cy="3028950"/>
          </a:xfrm>
        </p:spPr>
      </p:pic>
      <p:pic>
        <p:nvPicPr>
          <p:cNvPr id="72708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0463" y="1600200"/>
            <a:ext cx="3394075" cy="4525963"/>
          </a:xfrm>
        </p:spPr>
      </p:pic>
      <p:sp>
        <p:nvSpPr>
          <p:cNvPr id="72709" name="TextBox 7"/>
          <p:cNvSpPr txBox="1">
            <a:spLocks noChangeArrowheads="1"/>
          </p:cNvSpPr>
          <p:nvPr/>
        </p:nvSpPr>
        <p:spPr bwMode="auto">
          <a:xfrm>
            <a:off x="539750" y="1341438"/>
            <a:ext cx="410845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3200" dirty="0"/>
              <a:t>FOUR YEARS OLD – 1100 PEOPLE ATTENDED IN </a:t>
            </a:r>
            <a:r>
              <a:rPr lang="en-GB" altLang="en-US" sz="3200" dirty="0" smtClean="0"/>
              <a:t>2014</a:t>
            </a:r>
            <a:endParaRPr lang="en-GB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64617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543" y="213970"/>
            <a:ext cx="8229600" cy="1143000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>
              <a:defRPr/>
            </a:pPr>
            <a:r>
              <a:rPr lang="en-GB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CLUB SUSTAINABILITY</a:t>
            </a:r>
            <a:endParaRPr lang="en-GB" dirty="0"/>
          </a:p>
        </p:txBody>
      </p:sp>
      <p:pic>
        <p:nvPicPr>
          <p:cNvPr id="73731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4495800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Rectangle 6"/>
          <p:cNvSpPr>
            <a:spLocks noChangeArrowheads="1"/>
          </p:cNvSpPr>
          <p:nvPr/>
        </p:nvSpPr>
        <p:spPr bwMode="auto">
          <a:xfrm>
            <a:off x="4876800" y="1600200"/>
            <a:ext cx="403225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GB" altLang="en-US" sz="2400">
                <a:solidFill>
                  <a:srgbClr val="002060"/>
                </a:solidFill>
              </a:rPr>
              <a:t>New Groundsman’s Cottage</a:t>
            </a:r>
          </a:p>
          <a:p>
            <a:pPr eaLnBrk="1" hangingPunct="1">
              <a:buFont typeface="Arial" charset="0"/>
              <a:buChar char="•"/>
            </a:pPr>
            <a:r>
              <a:rPr lang="en-GB" altLang="en-US" sz="2400">
                <a:solidFill>
                  <a:srgbClr val="002060"/>
                </a:solidFill>
              </a:rPr>
              <a:t>New wicket covers</a:t>
            </a:r>
          </a:p>
          <a:p>
            <a:pPr eaLnBrk="1" hangingPunct="1">
              <a:buFont typeface="Arial" charset="0"/>
              <a:buChar char="•"/>
            </a:pPr>
            <a:r>
              <a:rPr lang="en-GB" altLang="en-US" sz="2400">
                <a:solidFill>
                  <a:srgbClr val="002060"/>
                </a:solidFill>
              </a:rPr>
              <a:t>Cage net grant for square practice</a:t>
            </a:r>
          </a:p>
          <a:p>
            <a:pPr eaLnBrk="1" hangingPunct="1">
              <a:buFont typeface="Arial" charset="0"/>
              <a:buChar char="•"/>
            </a:pPr>
            <a:r>
              <a:rPr lang="en-GB" altLang="en-US" sz="2400">
                <a:solidFill>
                  <a:srgbClr val="002060"/>
                </a:solidFill>
              </a:rPr>
              <a:t>New drainage costing £6500</a:t>
            </a:r>
          </a:p>
          <a:p>
            <a:pPr eaLnBrk="1" hangingPunct="1">
              <a:buFont typeface="Arial" charset="0"/>
              <a:buChar char="•"/>
            </a:pPr>
            <a:r>
              <a:rPr lang="en-GB" altLang="en-US" sz="2400">
                <a:solidFill>
                  <a:srgbClr val="002060"/>
                </a:solidFill>
              </a:rPr>
              <a:t>New Electronic scoreboard</a:t>
            </a:r>
          </a:p>
          <a:p>
            <a:pPr eaLnBrk="1" hangingPunct="1">
              <a:buFont typeface="Arial" charset="0"/>
              <a:buChar char="•"/>
            </a:pPr>
            <a:r>
              <a:rPr lang="en-GB" altLang="en-US" sz="2400">
                <a:solidFill>
                  <a:srgbClr val="002060"/>
                </a:solidFill>
              </a:rPr>
              <a:t>New ground benches for spectators</a:t>
            </a:r>
          </a:p>
        </p:txBody>
      </p:sp>
    </p:spTree>
    <p:extLst>
      <p:ext uri="{BB962C8B-B14F-4D97-AF65-F5344CB8AC3E}">
        <p14:creationId xmlns:p14="http://schemas.microsoft.com/office/powerpoint/2010/main" val="316748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GB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VOLUNTEERS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11188" y="1752600"/>
            <a:ext cx="4968875" cy="4062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2000" dirty="0"/>
              <a:t>114 Listed Volunteers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2000" dirty="0"/>
              <a:t>295 Volunteer roles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2000" dirty="0"/>
              <a:t>Two Junior Cricket tours organised by volunteers in 2011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2000" dirty="0"/>
              <a:t>Bonfire night – over 7000 people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2000" dirty="0"/>
              <a:t>Beer Festival – over 1100 people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2000" dirty="0"/>
              <a:t>Junior coaching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2000" dirty="0"/>
              <a:t>Ground and pavilion maintenance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2000" dirty="0"/>
              <a:t>Fund raising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2000" dirty="0"/>
              <a:t>Facility Management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2000" dirty="0"/>
              <a:t>Team management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2000" dirty="0"/>
              <a:t>Links with VODA</a:t>
            </a:r>
          </a:p>
          <a:p>
            <a:pPr>
              <a:defRPr/>
            </a:pPr>
            <a:endParaRPr lang="en-GB" dirty="0"/>
          </a:p>
        </p:txBody>
      </p:sp>
      <p:pic>
        <p:nvPicPr>
          <p:cNvPr id="74756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752600"/>
            <a:ext cx="3024188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857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3029"/>
            <a:ext cx="8229600" cy="4685056"/>
          </a:xfrm>
        </p:spPr>
        <p:txBody>
          <a:bodyPr>
            <a:normAutofit fontScale="77500" lnSpcReduction="20000"/>
          </a:bodyPr>
          <a:lstStyle/>
          <a:p>
            <a:pPr lvl="0"/>
            <a:endParaRPr lang="en-GB" sz="4400" b="1" dirty="0" smtClean="0"/>
          </a:p>
          <a:p>
            <a:pPr lvl="0"/>
            <a:r>
              <a:rPr lang="en-GB" sz="4400" b="1" dirty="0" smtClean="0"/>
              <a:t>young </a:t>
            </a:r>
            <a:r>
              <a:rPr lang="en-GB" sz="4400" b="1" dirty="0"/>
              <a:t>people</a:t>
            </a:r>
          </a:p>
          <a:p>
            <a:pPr lvl="0"/>
            <a:r>
              <a:rPr lang="en-GB" sz="4400" b="1" dirty="0" smtClean="0"/>
              <a:t>employment</a:t>
            </a:r>
            <a:r>
              <a:rPr lang="en-GB" sz="4400" b="1" dirty="0"/>
              <a:t>, education and training</a:t>
            </a:r>
          </a:p>
          <a:p>
            <a:pPr lvl="0"/>
            <a:r>
              <a:rPr lang="en-GB" sz="4400" b="1" dirty="0" smtClean="0"/>
              <a:t>local economy</a:t>
            </a:r>
          </a:p>
          <a:p>
            <a:pPr lvl="0"/>
            <a:r>
              <a:rPr lang="en-GB" sz="4400" b="1" dirty="0" smtClean="0"/>
              <a:t>resilient communities</a:t>
            </a:r>
            <a:endParaRPr lang="en-GB" sz="4400" b="1" dirty="0"/>
          </a:p>
          <a:p>
            <a:pPr lvl="0"/>
            <a:r>
              <a:rPr lang="en-GB" sz="4400" b="1" dirty="0" smtClean="0"/>
              <a:t>health </a:t>
            </a:r>
            <a:r>
              <a:rPr lang="en-GB" sz="4400" b="1" dirty="0"/>
              <a:t>and wellbeing </a:t>
            </a:r>
            <a:endParaRPr lang="en-GB" sz="4400" b="1" dirty="0" smtClean="0"/>
          </a:p>
          <a:p>
            <a:pPr lvl="0"/>
            <a:r>
              <a:rPr lang="en-GB" sz="4400" b="1" dirty="0" smtClean="0"/>
              <a:t>physical literacy</a:t>
            </a:r>
            <a:endParaRPr lang="en-GB" sz="4400" b="1" dirty="0"/>
          </a:p>
          <a:p>
            <a:pPr lvl="0"/>
            <a:r>
              <a:rPr lang="en-GB" sz="4400" b="1" dirty="0" smtClean="0"/>
              <a:t>crime </a:t>
            </a:r>
            <a:r>
              <a:rPr lang="en-GB" sz="4400" b="1" dirty="0"/>
              <a:t>prevention </a:t>
            </a:r>
            <a:endParaRPr lang="en-GB" sz="4400" b="1" dirty="0" smtClean="0"/>
          </a:p>
          <a:p>
            <a:pPr lvl="0"/>
            <a:r>
              <a:rPr lang="en-GB" sz="4400" b="1" dirty="0" smtClean="0"/>
              <a:t>sustainable transport</a:t>
            </a:r>
          </a:p>
          <a:p>
            <a:endParaRPr lang="en-GB" sz="4400" b="1" dirty="0" smtClean="0"/>
          </a:p>
          <a:p>
            <a:endParaRPr lang="en-GB" sz="4400" b="1" dirty="0" smtClean="0"/>
          </a:p>
          <a:p>
            <a:endParaRPr lang="en-GB" sz="4400" b="1" dirty="0" smtClean="0"/>
          </a:p>
          <a:p>
            <a:endParaRPr lang="en-GB" sz="4400" b="1" dirty="0" smtClean="0"/>
          </a:p>
          <a:p>
            <a:pPr marL="0" indent="0">
              <a:buNone/>
            </a:pPr>
            <a:endParaRPr lang="en-GB" sz="5400" b="1" dirty="0" smtClean="0"/>
          </a:p>
        </p:txBody>
      </p:sp>
      <p:pic>
        <p:nvPicPr>
          <p:cNvPr id="9" name="Picture 6" descr="MP900341622[1]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965504" y="2540075"/>
            <a:ext cx="1223962" cy="171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power of sport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872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64163" y="1484313"/>
            <a:ext cx="3322637" cy="4641850"/>
          </a:xfrm>
        </p:spPr>
        <p:txBody>
          <a:bodyPr>
            <a:normAutofit fontScale="62500" lnSpcReduction="20000"/>
          </a:bodyPr>
          <a:lstStyle/>
          <a:p>
            <a:pPr marL="285750" indent="-285750">
              <a:defRPr/>
            </a:pPr>
            <a:r>
              <a:rPr lang="en-GB" dirty="0"/>
              <a:t>Spirit of cricket theme aimed at improving children’s behaviour rolled out in </a:t>
            </a:r>
            <a:r>
              <a:rPr lang="en-GB" dirty="0" smtClean="0"/>
              <a:t>schools</a:t>
            </a:r>
          </a:p>
          <a:p>
            <a:pPr marL="285750" indent="-285750">
              <a:defRPr/>
            </a:pPr>
            <a:endParaRPr lang="en-GB" dirty="0"/>
          </a:p>
          <a:p>
            <a:pPr marL="285750" indent="-285750">
              <a:defRPr/>
            </a:pPr>
            <a:r>
              <a:rPr lang="en-GB" dirty="0"/>
              <a:t>Sky TV ground equipment trailer costing £20,000 provided so other local clubs can benefit from </a:t>
            </a:r>
            <a:r>
              <a:rPr lang="en-GB" dirty="0" err="1"/>
              <a:t>groundsman’s</a:t>
            </a:r>
            <a:r>
              <a:rPr lang="en-GB" dirty="0"/>
              <a:t> </a:t>
            </a:r>
            <a:r>
              <a:rPr lang="en-GB" dirty="0" smtClean="0"/>
              <a:t>expertise</a:t>
            </a:r>
          </a:p>
          <a:p>
            <a:pPr marL="285750" indent="-285750">
              <a:defRPr/>
            </a:pPr>
            <a:endParaRPr lang="en-GB" dirty="0" smtClean="0"/>
          </a:p>
          <a:p>
            <a:pPr marL="285750" indent="-285750">
              <a:defRPr/>
            </a:pPr>
            <a:r>
              <a:rPr lang="en-GB" dirty="0" smtClean="0"/>
              <a:t>Tree planting in conjunction with Woodland Trust</a:t>
            </a:r>
            <a:endParaRPr lang="en-GB" dirty="0"/>
          </a:p>
          <a:p>
            <a:pPr marL="285750" indent="-285750">
              <a:defRPr/>
            </a:pPr>
            <a:endParaRPr lang="en-GB" dirty="0"/>
          </a:p>
          <a:p>
            <a:pPr marL="285750" indent="-285750">
              <a:defRPr/>
            </a:pPr>
            <a:r>
              <a:rPr lang="en-GB" dirty="0"/>
              <a:t>On going search for partners to support our activities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COMMUNITY SUSTAINABILITY</a:t>
            </a:r>
            <a:endParaRPr lang="en-GB" dirty="0"/>
          </a:p>
        </p:txBody>
      </p:sp>
      <p:pic>
        <p:nvPicPr>
          <p:cNvPr id="7578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1628775"/>
            <a:ext cx="4803775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7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3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08050"/>
            <a:ext cx="8640762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Box 327"/>
          <p:cNvSpPr txBox="1">
            <a:spLocks noChangeArrowheads="1"/>
          </p:cNvSpPr>
          <p:nvPr/>
        </p:nvSpPr>
        <p:spPr bwMode="auto">
          <a:xfrm>
            <a:off x="1258888" y="333375"/>
            <a:ext cx="5976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3200" b="1"/>
              <a:t>HOW DID WE DO?</a:t>
            </a:r>
          </a:p>
        </p:txBody>
      </p:sp>
    </p:spTree>
    <p:extLst>
      <p:ext uri="{BB962C8B-B14F-4D97-AF65-F5344CB8AC3E}">
        <p14:creationId xmlns:p14="http://schemas.microsoft.com/office/powerpoint/2010/main" val="34469552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60419" name="il_fi" descr="http://www.lords.org/data/images/width150/cricket-for-change-x200-399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81000"/>
            <a:ext cx="3048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il_fi" descr="http://www.westwaysportscentre.org.uk/images/content/Cricket/cricket_batter01_l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295400"/>
            <a:ext cx="51435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9" descr="http://cricketforchange.org.uk/images/upload/BWF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14800"/>
            <a:ext cx="4191000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il_fi" descr="http://www.essexcricket.org.uk/uploads/images/newsbg/news/street20basildonhighs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114800"/>
            <a:ext cx="4953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11" descr="Street20 - Sport &amp; Community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3200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6466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61443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en-US" altLang="en-US" smtClean="0"/>
          </a:p>
        </p:txBody>
      </p:sp>
      <p:sp>
        <p:nvSpPr>
          <p:cNvPr id="61444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61445" name="Picture 4" descr="Hit the To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09800"/>
            <a:ext cx="290353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il_fi" descr="http://www.cricketforchange.org.uk/images/upload/about_cricket_for_change_hero.jp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42735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1280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                   goes to Bolton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63492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6349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6" b="5078"/>
          <a:stretch>
            <a:fillRect/>
          </a:stretch>
        </p:blipFill>
        <p:spPr bwMode="auto">
          <a:xfrm>
            <a:off x="304800" y="1447800"/>
            <a:ext cx="86868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il_fi" descr="http://www.lords.org/data/images/width150/cricket-for-change-x200-399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3048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39727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                     </a:t>
            </a:r>
            <a:r>
              <a:rPr lang="en-GB" altLang="en-US" sz="2000" smtClean="0"/>
              <a:t>employs an Impact Manager</a:t>
            </a:r>
            <a:br>
              <a:rPr lang="en-GB" altLang="en-US" sz="2000" smtClean="0"/>
            </a:br>
            <a:r>
              <a:rPr lang="en-GB" altLang="en-US" sz="2000" smtClean="0"/>
              <a:t> 			         do you?                                                          </a:t>
            </a:r>
          </a:p>
        </p:txBody>
      </p:sp>
      <p:pic>
        <p:nvPicPr>
          <p:cNvPr id="645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4" b="7404"/>
          <a:stretch>
            <a:fillRect/>
          </a:stretch>
        </p:blipFill>
        <p:spPr>
          <a:xfrm>
            <a:off x="566738" y="1524000"/>
            <a:ext cx="8001000" cy="4724400"/>
          </a:xfrm>
        </p:spPr>
      </p:pic>
      <p:pic>
        <p:nvPicPr>
          <p:cNvPr id="64516" name="il_fi" descr="http://www.lords.org/data/images/width150/cricket-for-change-x200-399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37338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7883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action sports brist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19200"/>
            <a:ext cx="4678363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5" descr="action sports birmingh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3581400"/>
            <a:ext cx="4678363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AS ECB standard and flag MASTERS 0714-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5157788" cy="339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5" descr="WhiteBall_CUTOUT_NETS_HR (2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895600"/>
            <a:ext cx="3886200" cy="374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5" descr="IMG_0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-152400"/>
            <a:ext cx="12420600" cy="1054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5" descr="IMG_00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81200" y="-174625"/>
            <a:ext cx="11811000" cy="1099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dirty="0" smtClean="0"/>
              <a:t>Scotland is leading the world in sport social enterprises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Approximately 150 sports social enterprises</a:t>
            </a:r>
          </a:p>
          <a:p>
            <a:r>
              <a:rPr lang="en-GB" dirty="0" smtClean="0"/>
              <a:t>Few governing bodies embrace (basketball is the exception)</a:t>
            </a:r>
          </a:p>
          <a:p>
            <a:r>
              <a:rPr lang="en-GB" dirty="0" err="1" smtClean="0"/>
              <a:t>Senscot</a:t>
            </a:r>
            <a:r>
              <a:rPr lang="en-GB" dirty="0" smtClean="0"/>
              <a:t> providing support and network</a:t>
            </a:r>
          </a:p>
          <a:p>
            <a:r>
              <a:rPr lang="en-GB" dirty="0" smtClean="0"/>
              <a:t>Mel Young, Chair, </a:t>
            </a:r>
            <a:r>
              <a:rPr lang="en-GB" b="1" dirty="0" err="1" smtClean="0"/>
              <a:t>sport</a:t>
            </a:r>
            <a:r>
              <a:rPr lang="en-GB" dirty="0" err="1" smtClean="0"/>
              <a:t>scotland</a:t>
            </a:r>
            <a:r>
              <a:rPr lang="en-GB" dirty="0" smtClean="0"/>
              <a:t> (leading sports social entrepreneur)</a:t>
            </a:r>
          </a:p>
          <a:p>
            <a:r>
              <a:rPr lang="en-GB" i="1" dirty="0" smtClean="0"/>
              <a:t>Sport for change </a:t>
            </a:r>
            <a:r>
              <a:rPr lang="en-GB" dirty="0" smtClean="0"/>
              <a:t>vs. </a:t>
            </a:r>
            <a:r>
              <a:rPr lang="en-GB" i="1" dirty="0" smtClean="0"/>
              <a:t>sport for sport</a:t>
            </a: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75360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3" descr="image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-1098550"/>
            <a:ext cx="9296400" cy="837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GB" altLang="en-US" b="1" dirty="0" smtClean="0"/>
              <a:t>PARTICIPATION</a:t>
            </a:r>
          </a:p>
          <a:p>
            <a:pPr eaLnBrk="1" hangingPunct="1">
              <a:buFontTx/>
              <a:buNone/>
            </a:pPr>
            <a:r>
              <a:rPr lang="en-GB" altLang="en-US" dirty="0" smtClean="0"/>
              <a:t>1</a:t>
            </a:r>
            <a:r>
              <a:rPr lang="en-GB" altLang="en-US" baseline="30000" dirty="0" smtClean="0"/>
              <a:t>st</a:t>
            </a:r>
            <a:r>
              <a:rPr lang="en-GB" altLang="en-US" dirty="0" smtClean="0"/>
              <a:t> 6 Months from Opening</a:t>
            </a:r>
          </a:p>
          <a:p>
            <a:pPr eaLnBrk="1" hangingPunct="1"/>
            <a:r>
              <a:rPr lang="en-GB" altLang="en-US" dirty="0" smtClean="0"/>
              <a:t>560 Games of Cricket</a:t>
            </a:r>
          </a:p>
          <a:p>
            <a:pPr eaLnBrk="1" hangingPunct="1"/>
            <a:r>
              <a:rPr lang="en-GB" altLang="en-US" dirty="0" smtClean="0"/>
              <a:t>1,030 Games of Netball</a:t>
            </a:r>
          </a:p>
          <a:p>
            <a:pPr eaLnBrk="1" hangingPunct="1"/>
            <a:r>
              <a:rPr lang="en-GB" altLang="en-US" dirty="0" smtClean="0"/>
              <a:t>15,000 hours of coaching experiences</a:t>
            </a:r>
          </a:p>
          <a:p>
            <a:pPr eaLnBrk="1" hangingPunct="1"/>
            <a:r>
              <a:rPr lang="en-GB" altLang="en-US" dirty="0" smtClean="0"/>
              <a:t>12,000 gym sessions / class experiences</a:t>
            </a:r>
          </a:p>
          <a:p>
            <a:pPr eaLnBrk="1" hangingPunct="1"/>
            <a:r>
              <a:rPr lang="en-GB" altLang="en-US" dirty="0" smtClean="0"/>
              <a:t>300 School participants per week</a:t>
            </a:r>
          </a:p>
        </p:txBody>
      </p:sp>
      <p:pic>
        <p:nvPicPr>
          <p:cNvPr id="257028" name="Picture 4" descr="action sports birmingh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381000"/>
            <a:ext cx="3459163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 algn="ctr"/>
            <a:r>
              <a:rPr lang="en-GB" sz="4400" b="1" dirty="0" smtClean="0">
                <a:solidFill>
                  <a:schemeClr val="tx1"/>
                </a:solidFill>
              </a:rPr>
              <a:t>Factory </a:t>
            </a:r>
            <a:r>
              <a:rPr lang="en-GB" sz="4400" b="1" dirty="0" err="1" smtClean="0">
                <a:solidFill>
                  <a:schemeClr val="tx1"/>
                </a:solidFill>
              </a:rPr>
              <a:t>Skatepark</a:t>
            </a:r>
            <a:r>
              <a:rPr lang="en-GB" sz="4400" b="1" dirty="0" smtClean="0">
                <a:solidFill>
                  <a:schemeClr val="tx1"/>
                </a:solidFill>
              </a:rPr>
              <a:t>, Dundee</a:t>
            </a:r>
            <a:endParaRPr lang="en-GB" sz="44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endParaRPr lang="en-GB" sz="4000" b="1" dirty="0" smtClean="0"/>
          </a:p>
          <a:p>
            <a:r>
              <a:rPr lang="en-GB" sz="4000" b="1" dirty="0" smtClean="0"/>
              <a:t>Young people</a:t>
            </a:r>
          </a:p>
          <a:p>
            <a:r>
              <a:rPr lang="en-GB" sz="4000" b="1" dirty="0" smtClean="0"/>
              <a:t>Skateboarding, Blading, BMX, &amp; Scooters </a:t>
            </a:r>
          </a:p>
          <a:p>
            <a:r>
              <a:rPr lang="en-GB" sz="4000" b="1" dirty="0" smtClean="0"/>
              <a:t>Soft play business venture</a:t>
            </a:r>
          </a:p>
          <a:p>
            <a:pPr marL="0" indent="0" algn="ctr">
              <a:buNone/>
            </a:pPr>
            <a:endParaRPr lang="en-GB" sz="4000" b="1" i="1" dirty="0" smtClean="0"/>
          </a:p>
          <a:p>
            <a:pPr marL="0" indent="0" algn="ctr">
              <a:buNone/>
            </a:pPr>
            <a:r>
              <a:rPr lang="en-GB" sz="4000" b="1" i="1" dirty="0" smtClean="0"/>
              <a:t>“If kids liked knitting we’d be a knitting centre”</a:t>
            </a:r>
          </a:p>
          <a:p>
            <a:endParaRPr lang="en-GB" sz="4400" b="1" dirty="0" smtClean="0"/>
          </a:p>
          <a:p>
            <a:endParaRPr lang="en-GB" sz="4400" b="1" dirty="0" smtClean="0"/>
          </a:p>
          <a:p>
            <a:pPr marL="0" indent="0">
              <a:buNone/>
            </a:pPr>
            <a:endParaRPr lang="en-GB" sz="5400" b="1" dirty="0" smtClean="0"/>
          </a:p>
        </p:txBody>
      </p:sp>
      <p:pic>
        <p:nvPicPr>
          <p:cNvPr id="9" name="Picture 6" descr="MP900341622[1]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965504" y="2540075"/>
            <a:ext cx="1223962" cy="171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" name="irc_mi" descr="http://mellonbmx.com/wp-content/uploads/2012/04/alex-donnachie.png">
            <a:hlinkClick r:id="rId3"/>
          </p:cNvPr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484784"/>
            <a:ext cx="3924300" cy="4032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403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GB" sz="3600" b="1" dirty="0" smtClean="0">
                <a:solidFill>
                  <a:schemeClr val="tx1"/>
                </a:solidFill>
              </a:rPr>
              <a:t>Street Soccer Scotland</a:t>
            </a:r>
            <a:endParaRPr lang="en-GB" sz="36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4400" b="1" dirty="0" smtClean="0"/>
              <a:t>Not just local community</a:t>
            </a:r>
          </a:p>
          <a:p>
            <a:r>
              <a:rPr lang="en-GB" sz="4400" b="1" dirty="0" smtClean="0"/>
              <a:t>Change is the focus</a:t>
            </a:r>
          </a:p>
          <a:p>
            <a:r>
              <a:rPr lang="en-GB" sz="4400" b="1" dirty="0" smtClean="0"/>
              <a:t>Develop life skills </a:t>
            </a:r>
            <a:endParaRPr lang="en-GB" sz="4400" b="1" dirty="0"/>
          </a:p>
          <a:p>
            <a:r>
              <a:rPr lang="en-GB" sz="4400" b="1" dirty="0" smtClean="0"/>
              <a:t>Work with partners </a:t>
            </a:r>
          </a:p>
          <a:p>
            <a:endParaRPr lang="en-GB" sz="4400" b="1" dirty="0" smtClean="0"/>
          </a:p>
          <a:p>
            <a:endParaRPr lang="en-GB" sz="4400" b="1" dirty="0" smtClean="0"/>
          </a:p>
          <a:p>
            <a:endParaRPr lang="en-GB" sz="4400" b="1" dirty="0" smtClean="0"/>
          </a:p>
          <a:p>
            <a:endParaRPr lang="en-GB" sz="4400" b="1" dirty="0" smtClean="0"/>
          </a:p>
          <a:p>
            <a:endParaRPr lang="en-GB" sz="4400" b="1" dirty="0" smtClean="0"/>
          </a:p>
          <a:p>
            <a:pPr marL="0" indent="0">
              <a:buNone/>
            </a:pPr>
            <a:endParaRPr lang="en-GB" sz="5400" b="1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/>
          </a:p>
        </p:txBody>
      </p:sp>
      <p:pic>
        <p:nvPicPr>
          <p:cNvPr id="9" name="Picture 6" descr="MP900341622[1]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965504" y="2540075"/>
            <a:ext cx="1223962" cy="171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" name="irc_mi" descr="http://cdn.bigissue.com/sites/bigissue/files/street_soccer_scotland_team.jpg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916832"/>
            <a:ext cx="3600400" cy="363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896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en-US" sz="2800" dirty="0" smtClean="0"/>
              <a:t>Valleys Golf – Changing lives through golf</a:t>
            </a:r>
            <a:br>
              <a:rPr lang="en-GB" altLang="en-US" sz="2800" dirty="0" smtClean="0"/>
            </a:br>
            <a:r>
              <a:rPr lang="en-GB" altLang="en-US" sz="2800" dirty="0" smtClean="0"/>
              <a:t>Introduced 10,000 people to golf in 2015 </a:t>
            </a:r>
          </a:p>
        </p:txBody>
      </p:sp>
      <p:pic>
        <p:nvPicPr>
          <p:cNvPr id="28676" name="Picture 5" descr="Picture Credit / Phil Ingl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1340768"/>
            <a:ext cx="3888432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 descr="http://valleysgolf.co.uk/wp-content/uploads/2016/03/February-Half-Term-Camp-Mailchimp-copy-980x39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93096"/>
            <a:ext cx="573087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1595"/>
          <a:stretch/>
        </p:blipFill>
        <p:spPr>
          <a:xfrm>
            <a:off x="0" y="1484784"/>
            <a:ext cx="4254885" cy="28170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852949"/>
            <a:ext cx="3005051" cy="30050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222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/>
            <a:r>
              <a:rPr lang="en-GB" sz="6000" b="1" dirty="0" smtClean="0">
                <a:solidFill>
                  <a:schemeClr val="tx1"/>
                </a:solidFill>
              </a:rPr>
              <a:t>Common factors</a:t>
            </a:r>
            <a:endParaRPr lang="en-GB" sz="60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979" y="1772816"/>
            <a:ext cx="8229600" cy="4656786"/>
          </a:xfrm>
        </p:spPr>
        <p:txBody>
          <a:bodyPr>
            <a:normAutofit lnSpcReduction="10000"/>
          </a:bodyPr>
          <a:lstStyle/>
          <a:p>
            <a:r>
              <a:rPr lang="en-GB" sz="4400" b="1" dirty="0" smtClean="0"/>
              <a:t>Passionate</a:t>
            </a:r>
            <a:endParaRPr lang="en-GB" sz="4400" b="1" dirty="0"/>
          </a:p>
          <a:p>
            <a:r>
              <a:rPr lang="en-GB" sz="4400" b="1" dirty="0"/>
              <a:t>Driven to make a difference </a:t>
            </a:r>
          </a:p>
          <a:p>
            <a:r>
              <a:rPr lang="en-GB" sz="4400" b="1" dirty="0" smtClean="0"/>
              <a:t>Community run</a:t>
            </a:r>
            <a:endParaRPr lang="en-GB" sz="4400" b="1" dirty="0"/>
          </a:p>
          <a:p>
            <a:r>
              <a:rPr lang="en-GB" sz="4400" b="1" dirty="0" smtClean="0"/>
              <a:t>Delivering for local people</a:t>
            </a:r>
          </a:p>
          <a:p>
            <a:r>
              <a:rPr lang="en-GB" sz="4400" b="1" dirty="0" smtClean="0"/>
              <a:t>Operate like business</a:t>
            </a:r>
          </a:p>
          <a:p>
            <a:r>
              <a:rPr lang="en-GB" sz="4400" b="1" dirty="0" smtClean="0"/>
              <a:t>Creative</a:t>
            </a:r>
          </a:p>
          <a:p>
            <a:endParaRPr lang="en-GB" sz="4400" b="1" dirty="0" smtClean="0"/>
          </a:p>
          <a:p>
            <a:endParaRPr lang="en-GB" sz="4400" b="1" dirty="0" smtClean="0"/>
          </a:p>
          <a:p>
            <a:endParaRPr lang="en-GB" sz="4400" b="1" dirty="0" smtClean="0"/>
          </a:p>
          <a:p>
            <a:endParaRPr lang="en-GB" sz="4400" b="1" dirty="0" smtClean="0"/>
          </a:p>
          <a:p>
            <a:pPr marL="0" indent="0">
              <a:buNone/>
            </a:pPr>
            <a:endParaRPr lang="en-GB" sz="5400" b="1" dirty="0" smtClean="0"/>
          </a:p>
        </p:txBody>
      </p:sp>
      <p:pic>
        <p:nvPicPr>
          <p:cNvPr id="9" name="Picture 6" descr="MP900341622[1]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965504" y="2540075"/>
            <a:ext cx="1223962" cy="171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638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en-US" sz="3200" smtClean="0">
                <a:solidFill>
                  <a:schemeClr val="tx1"/>
                </a:solidFill>
              </a:rPr>
              <a:t>It is also about getting and </a:t>
            </a:r>
            <a:br>
              <a:rPr lang="en-GB" altLang="en-US" sz="3200" smtClean="0">
                <a:solidFill>
                  <a:schemeClr val="tx1"/>
                </a:solidFill>
              </a:rPr>
            </a:br>
            <a:r>
              <a:rPr lang="en-GB" altLang="en-US" sz="3200" smtClean="0">
                <a:solidFill>
                  <a:schemeClr val="tx1"/>
                </a:solidFill>
              </a:rPr>
              <a:t>staying in touch</a:t>
            </a:r>
          </a:p>
        </p:txBody>
      </p:sp>
      <p:sp>
        <p:nvSpPr>
          <p:cNvPr id="99331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GB" altLang="en-US" sz="3200" smtClean="0"/>
              <a:t>Identify </a:t>
            </a:r>
            <a:r>
              <a:rPr lang="en-GB" altLang="en-US" sz="3200" i="1" smtClean="0"/>
              <a:t>Connectors</a:t>
            </a:r>
            <a:r>
              <a:rPr lang="en-GB" altLang="en-US" sz="3200" smtClean="0"/>
              <a:t> both within and outside your sport</a:t>
            </a:r>
          </a:p>
          <a:p>
            <a:pPr>
              <a:buFont typeface="Wingdings" pitchFamily="2" charset="2"/>
              <a:buNone/>
            </a:pPr>
            <a:r>
              <a:rPr lang="en-GB" altLang="en-US" sz="3200" smtClean="0">
                <a:solidFill>
                  <a:srgbClr val="C00000"/>
                </a:solidFill>
              </a:rPr>
              <a:t>People with a special gift for bringing the world together</a:t>
            </a:r>
          </a:p>
          <a:p>
            <a:pPr>
              <a:buFont typeface="Wingdings" pitchFamily="2" charset="2"/>
              <a:buNone/>
            </a:pPr>
            <a:endParaRPr lang="en-GB" altLang="en-US" sz="3200" smtClean="0"/>
          </a:p>
          <a:p>
            <a:pPr>
              <a:buFont typeface="Wingdings" pitchFamily="2" charset="2"/>
              <a:buNone/>
            </a:pPr>
            <a:endParaRPr lang="en-GB" altLang="en-US" smtClean="0"/>
          </a:p>
        </p:txBody>
      </p:sp>
      <p:pic>
        <p:nvPicPr>
          <p:cNvPr id="99332" name="il_fi" descr="http://miduk.co.uk/images/fred_shaking_hands_pic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1447800"/>
            <a:ext cx="3962400" cy="4467225"/>
          </a:xfrm>
        </p:spPr>
      </p:pic>
    </p:spTree>
    <p:extLst>
      <p:ext uri="{BB962C8B-B14F-4D97-AF65-F5344CB8AC3E}">
        <p14:creationId xmlns:p14="http://schemas.microsoft.com/office/powerpoint/2010/main" val="374387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en-US" sz="3600" b="1" smtClean="0">
                <a:solidFill>
                  <a:schemeClr val="tx1"/>
                </a:solidFill>
              </a:rPr>
              <a:t>Create shared value</a:t>
            </a:r>
          </a:p>
        </p:txBody>
      </p:sp>
      <p:sp>
        <p:nvSpPr>
          <p:cNvPr id="100355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>
              <a:buFont typeface="Wingdings" pitchFamily="2" charset="2"/>
              <a:buNone/>
            </a:pPr>
            <a:endParaRPr lang="en-GB" altLang="en-US" sz="4000" smtClean="0"/>
          </a:p>
          <a:p>
            <a:pPr algn="ctr">
              <a:buFont typeface="Wingdings" pitchFamily="2" charset="2"/>
              <a:buNone/>
            </a:pPr>
            <a:r>
              <a:rPr lang="en-GB" altLang="en-US" sz="4000" b="1" smtClean="0"/>
              <a:t>Work out how to collaborate with others </a:t>
            </a:r>
          </a:p>
          <a:p>
            <a:pPr>
              <a:buFont typeface="Wingdings" pitchFamily="2" charset="2"/>
              <a:buNone/>
            </a:pPr>
            <a:endParaRPr lang="en-GB" altLang="en-US" smtClean="0"/>
          </a:p>
        </p:txBody>
      </p:sp>
      <p:pic>
        <p:nvPicPr>
          <p:cNvPr id="100356" name="il_fi" descr="http://scm-l3.technorati.com/11/10/18/54143/collaboration.jpeg?t=20111018151054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524000"/>
            <a:ext cx="4271962" cy="4495800"/>
          </a:xfrm>
        </p:spPr>
      </p:pic>
    </p:spTree>
    <p:extLst>
      <p:ext uri="{BB962C8B-B14F-4D97-AF65-F5344CB8AC3E}">
        <p14:creationId xmlns:p14="http://schemas.microsoft.com/office/powerpoint/2010/main" val="174430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en-US" sz="2800" dirty="0" smtClean="0"/>
              <a:t>Income generation can not be an afterthought</a:t>
            </a:r>
          </a:p>
        </p:txBody>
      </p:sp>
      <p:pic>
        <p:nvPicPr>
          <p:cNvPr id="15363" name="Content Placeholder 3" descr="website income generator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752600"/>
            <a:ext cx="6400800" cy="4038600"/>
          </a:xfrm>
        </p:spPr>
      </p:pic>
    </p:spTree>
    <p:extLst>
      <p:ext uri="{BB962C8B-B14F-4D97-AF65-F5344CB8AC3E}">
        <p14:creationId xmlns:p14="http://schemas.microsoft.com/office/powerpoint/2010/main" val="28053105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 b="1" smtClean="0"/>
              <a:t>Mission and Money – </a:t>
            </a:r>
            <a:br>
              <a:rPr lang="en-GB" altLang="en-US" sz="3200" b="1" smtClean="0"/>
            </a:br>
            <a:r>
              <a:rPr lang="en-GB" altLang="en-US" sz="3200" b="1" smtClean="0"/>
              <a:t>fitting in together?</a:t>
            </a:r>
            <a:endParaRPr lang="en-GB" altLang="en-US" sz="320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619250" y="1989138"/>
          <a:ext cx="6096000" cy="3384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8000"/>
                <a:gridCol w="3048000"/>
              </a:tblGrid>
              <a:tr h="1692275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T="45722" marB="45722"/>
                </a:tc>
              </a:tr>
              <a:tr h="1692275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T="45722" marB="45722"/>
                </a:tc>
              </a:tr>
            </a:tbl>
          </a:graphicData>
        </a:graphic>
      </p:graphicFrame>
      <p:sp>
        <p:nvSpPr>
          <p:cNvPr id="26638" name="TextBox 4"/>
          <p:cNvSpPr txBox="1">
            <a:spLocks noChangeArrowheads="1"/>
          </p:cNvSpPr>
          <p:nvPr/>
        </p:nvSpPr>
        <p:spPr bwMode="auto">
          <a:xfrm>
            <a:off x="1835150" y="2276475"/>
            <a:ext cx="21605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400">
                <a:solidFill>
                  <a:schemeClr val="tx2"/>
                </a:solidFill>
              </a:rPr>
              <a:t>Free sport </a:t>
            </a:r>
          </a:p>
          <a:p>
            <a:pPr eaLnBrk="1" hangingPunct="1"/>
            <a:r>
              <a:rPr lang="en-GB" altLang="en-US" sz="2400">
                <a:solidFill>
                  <a:schemeClr val="tx2"/>
                </a:solidFill>
              </a:rPr>
              <a:t>for all</a:t>
            </a:r>
          </a:p>
        </p:txBody>
      </p:sp>
      <p:sp>
        <p:nvSpPr>
          <p:cNvPr id="26639" name="TextBox 5"/>
          <p:cNvSpPr txBox="1">
            <a:spLocks noChangeArrowheads="1"/>
          </p:cNvSpPr>
          <p:nvPr/>
        </p:nvSpPr>
        <p:spPr bwMode="auto">
          <a:xfrm>
            <a:off x="4859338" y="2276475"/>
            <a:ext cx="26844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400">
                <a:solidFill>
                  <a:schemeClr val="tx2"/>
                </a:solidFill>
              </a:rPr>
              <a:t>Corporate Games</a:t>
            </a:r>
          </a:p>
          <a:p>
            <a:pPr eaLnBrk="1" hangingPunct="1"/>
            <a:r>
              <a:rPr lang="en-GB" altLang="en-US" sz="2400">
                <a:solidFill>
                  <a:schemeClr val="tx2"/>
                </a:solidFill>
              </a:rPr>
              <a:t>Commissioning</a:t>
            </a:r>
          </a:p>
          <a:p>
            <a:pPr eaLnBrk="1" hangingPunct="1"/>
            <a:r>
              <a:rPr lang="en-GB" altLang="en-US" sz="2400">
                <a:solidFill>
                  <a:schemeClr val="tx2"/>
                </a:solidFill>
              </a:rPr>
              <a:t>User fees</a:t>
            </a:r>
          </a:p>
        </p:txBody>
      </p:sp>
      <p:sp>
        <p:nvSpPr>
          <p:cNvPr id="26640" name="TextBox 6"/>
          <p:cNvSpPr txBox="1">
            <a:spLocks noChangeArrowheads="1"/>
          </p:cNvSpPr>
          <p:nvPr/>
        </p:nvSpPr>
        <p:spPr bwMode="auto">
          <a:xfrm>
            <a:off x="1851025" y="3860800"/>
            <a:ext cx="16557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400">
                <a:solidFill>
                  <a:schemeClr val="tx2"/>
                </a:solidFill>
              </a:rPr>
              <a:t>Going to</a:t>
            </a:r>
          </a:p>
          <a:p>
            <a:pPr eaLnBrk="1" hangingPunct="1"/>
            <a:r>
              <a:rPr lang="en-GB" altLang="en-US" sz="2400">
                <a:solidFill>
                  <a:schemeClr val="tx2"/>
                </a:solidFill>
              </a:rPr>
              <a:t>the beach or the pub</a:t>
            </a:r>
          </a:p>
        </p:txBody>
      </p:sp>
      <p:sp>
        <p:nvSpPr>
          <p:cNvPr id="26641" name="TextBox 7"/>
          <p:cNvSpPr txBox="1">
            <a:spLocks noChangeArrowheads="1"/>
          </p:cNvSpPr>
          <p:nvPr/>
        </p:nvSpPr>
        <p:spPr bwMode="auto">
          <a:xfrm>
            <a:off x="4859338" y="3860800"/>
            <a:ext cx="19986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400">
                <a:solidFill>
                  <a:schemeClr val="tx2"/>
                </a:solidFill>
              </a:rPr>
              <a:t>Car boot sale</a:t>
            </a:r>
          </a:p>
          <a:p>
            <a:pPr eaLnBrk="1" hangingPunct="1"/>
            <a:r>
              <a:rPr lang="en-GB" altLang="en-US" sz="2400">
                <a:solidFill>
                  <a:schemeClr val="tx2"/>
                </a:solidFill>
              </a:rPr>
              <a:t>Bag packing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187450" y="1916113"/>
            <a:ext cx="0" cy="38893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030288" y="5646738"/>
            <a:ext cx="692626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44" name="TextBox 12"/>
          <p:cNvSpPr txBox="1">
            <a:spLocks noChangeArrowheads="1"/>
          </p:cNvSpPr>
          <p:nvPr/>
        </p:nvSpPr>
        <p:spPr bwMode="auto">
          <a:xfrm>
            <a:off x="3348038" y="6092825"/>
            <a:ext cx="25923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3200">
                <a:solidFill>
                  <a:schemeClr val="tx2"/>
                </a:solidFill>
              </a:rPr>
              <a:t>Money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7544" y="2461538"/>
            <a:ext cx="677108" cy="2839670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>
              <a:defRPr/>
            </a:pPr>
            <a:r>
              <a:rPr lang="en-GB" sz="3200" dirty="0">
                <a:solidFill>
                  <a:schemeClr val="tx2"/>
                </a:solidFill>
              </a:rPr>
              <a:t>Mission</a:t>
            </a:r>
          </a:p>
        </p:txBody>
      </p:sp>
      <p:sp>
        <p:nvSpPr>
          <p:cNvPr id="26646" name="TextBox 16"/>
          <p:cNvSpPr txBox="1">
            <a:spLocks noChangeArrowheads="1"/>
          </p:cNvSpPr>
          <p:nvPr/>
        </p:nvSpPr>
        <p:spPr bwMode="auto">
          <a:xfrm>
            <a:off x="250825" y="1989138"/>
            <a:ext cx="865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/>
              <a:t>High</a:t>
            </a:r>
          </a:p>
        </p:txBody>
      </p:sp>
      <p:sp>
        <p:nvSpPr>
          <p:cNvPr id="26647" name="TextBox 17"/>
          <p:cNvSpPr txBox="1">
            <a:spLocks noChangeArrowheads="1"/>
          </p:cNvSpPr>
          <p:nvPr/>
        </p:nvSpPr>
        <p:spPr bwMode="auto">
          <a:xfrm>
            <a:off x="6948488" y="5646738"/>
            <a:ext cx="863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/>
              <a:t>High</a:t>
            </a:r>
          </a:p>
        </p:txBody>
      </p:sp>
      <p:sp>
        <p:nvSpPr>
          <p:cNvPr id="26648" name="TextBox 18"/>
          <p:cNvSpPr txBox="1">
            <a:spLocks noChangeArrowheads="1"/>
          </p:cNvSpPr>
          <p:nvPr/>
        </p:nvSpPr>
        <p:spPr bwMode="auto">
          <a:xfrm>
            <a:off x="1187450" y="5646738"/>
            <a:ext cx="946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/>
              <a:t>Low</a:t>
            </a:r>
          </a:p>
        </p:txBody>
      </p:sp>
      <p:sp>
        <p:nvSpPr>
          <p:cNvPr id="26649" name="TextBox 19"/>
          <p:cNvSpPr txBox="1">
            <a:spLocks noChangeArrowheads="1"/>
          </p:cNvSpPr>
          <p:nvPr/>
        </p:nvSpPr>
        <p:spPr bwMode="auto">
          <a:xfrm>
            <a:off x="0" y="5276850"/>
            <a:ext cx="1187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/>
              <a:t>Low</a:t>
            </a:r>
          </a:p>
        </p:txBody>
      </p:sp>
    </p:spTree>
    <p:extLst>
      <p:ext uri="{BB962C8B-B14F-4D97-AF65-F5344CB8AC3E}">
        <p14:creationId xmlns:p14="http://schemas.microsoft.com/office/powerpoint/2010/main" val="3501532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 smtClean="0"/>
              <a:t>Learn from 62,000 social enterprises in the UK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GB" sz="2800" dirty="0" smtClean="0"/>
              <a:t>Enterprise orientated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GB" sz="2800" dirty="0" smtClean="0"/>
              <a:t>Customer and community focused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GB" sz="2800" dirty="0" smtClean="0"/>
              <a:t>Profit is NOT a ‘dirty’ word because when they make a profit it is put back into the enterprise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GB" sz="2800" dirty="0" smtClean="0"/>
              <a:t>Avoid policies, bureaucracy and procedures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GB" sz="2800" dirty="0" smtClean="0"/>
              <a:t>Innovative and engaging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en-GB" sz="2800" b="1" dirty="0" smtClean="0">
                <a:solidFill>
                  <a:srgbClr val="C00000"/>
                </a:solidFill>
              </a:rPr>
              <a:t>Rochdale Society of Equitable Pioneers: 1844</a:t>
            </a:r>
            <a:r>
              <a:rPr lang="en-GB" sz="2800" dirty="0" smtClean="0">
                <a:solidFill>
                  <a:srgbClr val="C00000"/>
                </a:solidFill>
              </a:rPr>
              <a:t> </a:t>
            </a:r>
            <a:endParaRPr lang="en-GB" sz="28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GB" sz="3200" dirty="0" smtClean="0"/>
          </a:p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71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001000" cy="914400"/>
          </a:xfrm>
        </p:spPr>
        <p:txBody>
          <a:bodyPr/>
          <a:lstStyle/>
          <a:p>
            <a:r>
              <a:rPr lang="en-GB" altLang="en-US" sz="3200" smtClean="0"/>
              <a:t>From ASK to EARN </a:t>
            </a:r>
            <a:br>
              <a:rPr lang="en-GB" altLang="en-US" sz="3200" smtClean="0"/>
            </a:br>
            <a:r>
              <a:rPr lang="en-GB" altLang="en-US" sz="3200" smtClean="0"/>
              <a:t>a balanced income model</a:t>
            </a:r>
          </a:p>
        </p:txBody>
      </p:sp>
      <p:pic>
        <p:nvPicPr>
          <p:cNvPr id="27651" name="Content Placeholder 3" descr="svend matrix shaded boxes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524000"/>
            <a:ext cx="7848600" cy="4572000"/>
          </a:xfrm>
        </p:spPr>
      </p:pic>
    </p:spTree>
    <p:extLst>
      <p:ext uri="{BB962C8B-B14F-4D97-AF65-F5344CB8AC3E}">
        <p14:creationId xmlns:p14="http://schemas.microsoft.com/office/powerpoint/2010/main" val="8804840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4000" b="1" smtClean="0">
                <a:solidFill>
                  <a:srgbClr val="C00000"/>
                </a:solidFill>
              </a:rPr>
              <a:t>Donors</a:t>
            </a:r>
            <a:endParaRPr lang="en-GB" altLang="en-US" smtClean="0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z="3200" smtClean="0"/>
              <a:t>Communicate – how are you spending their money</a:t>
            </a:r>
          </a:p>
          <a:p>
            <a:r>
              <a:rPr lang="en-GB" altLang="en-US" sz="3200" smtClean="0"/>
              <a:t>Make it easy to donate</a:t>
            </a:r>
          </a:p>
          <a:p>
            <a:r>
              <a:rPr lang="en-GB" altLang="en-US" sz="3200" smtClean="0"/>
              <a:t>Tell stories</a:t>
            </a:r>
          </a:p>
          <a:p>
            <a:r>
              <a:rPr lang="en-GB" altLang="en-US" sz="3200" smtClean="0"/>
              <a:t>Raffles/lotteries</a:t>
            </a:r>
          </a:p>
          <a:p>
            <a:r>
              <a:rPr lang="en-GB" altLang="en-US" sz="3200" smtClean="0"/>
              <a:t>Say ‘thank you’</a:t>
            </a:r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4868522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4000" b="1" smtClean="0">
                <a:solidFill>
                  <a:srgbClr val="C00000"/>
                </a:solidFill>
              </a:rPr>
              <a:t>Grants/Funders</a:t>
            </a:r>
            <a:endParaRPr lang="en-GB" altLang="en-US" smtClean="0"/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z="2400" smtClean="0"/>
              <a:t>Have a BIG idea – what will you achieve</a:t>
            </a:r>
          </a:p>
          <a:p>
            <a:r>
              <a:rPr lang="en-GB" altLang="en-US" sz="2400" smtClean="0"/>
              <a:t>Don’t assume the funder knows about you</a:t>
            </a:r>
          </a:p>
          <a:p>
            <a:r>
              <a:rPr lang="en-GB" altLang="en-US" sz="2400" smtClean="0"/>
              <a:t>Allow enough time</a:t>
            </a:r>
          </a:p>
          <a:p>
            <a:r>
              <a:rPr lang="en-GB" altLang="en-US" sz="2400" smtClean="0"/>
              <a:t>Why are you different</a:t>
            </a:r>
          </a:p>
          <a:p>
            <a:r>
              <a:rPr lang="en-GB" altLang="en-US" sz="2400" smtClean="0"/>
              <a:t>See it from the funder’s/donor’s perspectives</a:t>
            </a:r>
          </a:p>
          <a:p>
            <a:r>
              <a:rPr lang="en-GB" altLang="en-US" sz="2400" smtClean="0"/>
              <a:t>Get ‘a critical friend’ to read/evaluate your bid/application</a:t>
            </a:r>
          </a:p>
          <a:p>
            <a:r>
              <a:rPr lang="en-GB" altLang="en-US" sz="2400" smtClean="0"/>
              <a:t>Avoid ‘mission drift’</a:t>
            </a:r>
          </a:p>
          <a:p>
            <a:r>
              <a:rPr lang="en-GB" altLang="en-US" sz="2400" smtClean="0"/>
              <a:t>Get to know the funder - their needs, their criteria, their language</a:t>
            </a:r>
          </a:p>
          <a:p>
            <a:r>
              <a:rPr lang="en-GB" altLang="en-US" sz="2400" smtClean="0"/>
              <a:t>Demonstrate </a:t>
            </a:r>
            <a:r>
              <a:rPr lang="en-GB" altLang="en-US" sz="2400" b="1" smtClean="0">
                <a:solidFill>
                  <a:srgbClr val="C00000"/>
                </a:solidFill>
              </a:rPr>
              <a:t>SUSTAINABILITY</a:t>
            </a:r>
          </a:p>
          <a:p>
            <a:endParaRPr lang="en-GB" altLang="en-US" sz="1600" smtClean="0"/>
          </a:p>
        </p:txBody>
      </p:sp>
    </p:spTree>
    <p:extLst>
      <p:ext uri="{BB962C8B-B14F-4D97-AF65-F5344CB8AC3E}">
        <p14:creationId xmlns:p14="http://schemas.microsoft.com/office/powerpoint/2010/main" val="18413872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latin typeface="+mj-lt"/>
              </a:rPr>
              <a:t>The Robertson Trust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02541" y="1988840"/>
            <a:ext cx="7384716" cy="47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pitchFamily="2" charset="2"/>
              <a:buChar char="l"/>
              <a:defRPr sz="32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Monotype Sorts" pitchFamily="2" charset="2"/>
              <a:buChar char="l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>
              <a:buClr>
                <a:srgbClr val="990033"/>
              </a:buClr>
            </a:pPr>
            <a:endParaRPr lang="en-GB" sz="800" dirty="0" smtClean="0">
              <a:solidFill>
                <a:srgbClr val="000000"/>
              </a:solidFill>
              <a:latin typeface="Cambria" pitchFamily="18" charset="0"/>
            </a:endParaRPr>
          </a:p>
        </p:txBody>
      </p:sp>
      <p:pic>
        <p:nvPicPr>
          <p:cNvPr id="1026" name="Picture 2" descr="S:\Communication\Photos\Robertson Family\Sisters On Moo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1844824"/>
            <a:ext cx="5750768" cy="378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4275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36617" y="476672"/>
            <a:ext cx="8229457" cy="720080"/>
          </a:xfrm>
        </p:spPr>
        <p:txBody>
          <a:bodyPr/>
          <a:lstStyle/>
          <a:p>
            <a:pPr algn="l">
              <a:defRPr/>
            </a:pPr>
            <a:r>
              <a:rPr lang="en-GB" dirty="0" smtClean="0"/>
              <a:t>         </a:t>
            </a:r>
            <a:r>
              <a:rPr lang="en-GB" dirty="0" smtClean="0">
                <a:latin typeface="+mj-lt"/>
              </a:rPr>
              <a:t>Priorities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6617" y="1785144"/>
            <a:ext cx="4039941" cy="639762"/>
          </a:xfrm>
        </p:spPr>
        <p:txBody>
          <a:bodyPr/>
          <a:lstStyle/>
          <a:p>
            <a:endParaRPr lang="en-GB" dirty="0" smtClean="0">
              <a:latin typeface="Cambria" panose="02040503050406030204" pitchFamily="18" charset="0"/>
            </a:endParaRP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dirty="0" smtClean="0">
                <a:latin typeface="+mj-lt"/>
              </a:rPr>
              <a:t>7 Priority Areas</a:t>
            </a:r>
            <a:endParaRPr lang="en-GB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36617" y="2504818"/>
            <a:ext cx="4039941" cy="3951288"/>
          </a:xfrm>
        </p:spPr>
        <p:txBody>
          <a:bodyPr/>
          <a:lstStyle/>
          <a:p>
            <a:r>
              <a:rPr lang="en-GB" b="0" dirty="0" smtClean="0">
                <a:latin typeface="+mj-lt"/>
              </a:rPr>
              <a:t>Health</a:t>
            </a:r>
            <a:r>
              <a:rPr lang="en-GB" b="0" dirty="0">
                <a:latin typeface="+mj-lt"/>
              </a:rPr>
              <a:t>, </a:t>
            </a:r>
          </a:p>
          <a:p>
            <a:r>
              <a:rPr lang="en-GB" b="0" dirty="0">
                <a:latin typeface="+mj-lt"/>
              </a:rPr>
              <a:t>Care, </a:t>
            </a:r>
          </a:p>
          <a:p>
            <a:r>
              <a:rPr lang="en-GB" b="0" dirty="0">
                <a:latin typeface="+mj-lt"/>
              </a:rPr>
              <a:t>Education and Training,</a:t>
            </a:r>
          </a:p>
          <a:p>
            <a:r>
              <a:rPr lang="en-GB" b="0" dirty="0">
                <a:latin typeface="+mj-lt"/>
              </a:rPr>
              <a:t>Community Art, </a:t>
            </a:r>
          </a:p>
          <a:p>
            <a:r>
              <a:rPr lang="en-GB" b="0" dirty="0">
                <a:latin typeface="+mj-lt"/>
              </a:rPr>
              <a:t>Community Sport,</a:t>
            </a:r>
          </a:p>
          <a:p>
            <a:r>
              <a:rPr lang="en-GB" b="0" dirty="0">
                <a:latin typeface="+mj-lt"/>
              </a:rPr>
              <a:t>Alcohol Misuse, and</a:t>
            </a:r>
          </a:p>
          <a:p>
            <a:r>
              <a:rPr lang="en-GB" b="0" dirty="0">
                <a:latin typeface="+mj-lt"/>
              </a:rPr>
              <a:t>Criminal Justice</a:t>
            </a:r>
          </a:p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572001" y="1772816"/>
            <a:ext cx="4041365" cy="639762"/>
          </a:xfrm>
        </p:spPr>
        <p:txBody>
          <a:bodyPr/>
          <a:lstStyle/>
          <a:p>
            <a:r>
              <a:rPr lang="en-GB" dirty="0" smtClean="0">
                <a:latin typeface="+mj-lt"/>
              </a:rPr>
              <a:t>What we Fund</a:t>
            </a:r>
            <a:endParaRPr lang="en-GB" dirty="0"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4507386" y="2564904"/>
            <a:ext cx="4041365" cy="3951288"/>
          </a:xfrm>
        </p:spPr>
        <p:txBody>
          <a:bodyPr/>
          <a:lstStyle/>
          <a:p>
            <a:r>
              <a:rPr lang="en-GB" b="0" dirty="0" smtClean="0"/>
              <a:t>Match funder</a:t>
            </a:r>
          </a:p>
          <a:p>
            <a:pPr marL="0" indent="0">
              <a:buNone/>
            </a:pPr>
            <a:endParaRPr lang="en-GB" b="0" dirty="0" smtClean="0"/>
          </a:p>
          <a:p>
            <a:r>
              <a:rPr lang="en-GB" b="0" dirty="0" smtClean="0"/>
              <a:t>Flexible funder</a:t>
            </a:r>
          </a:p>
          <a:p>
            <a:pPr marL="0" indent="0">
              <a:buNone/>
            </a:pPr>
            <a:endParaRPr lang="en-GB" b="0" dirty="0" smtClean="0"/>
          </a:p>
          <a:p>
            <a:r>
              <a:rPr lang="en-GB" b="0" dirty="0" smtClean="0"/>
              <a:t>Support and encourage learning and development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773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>
                <a:latin typeface="+mj-lt"/>
              </a:rPr>
              <a:t>         Community Sport</a:t>
            </a:r>
            <a:endParaRPr lang="en-GB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196" y="1772816"/>
            <a:ext cx="7775236" cy="3600400"/>
          </a:xfrm>
        </p:spPr>
        <p:txBody>
          <a:bodyPr/>
          <a:lstStyle/>
          <a:p>
            <a:pPr mar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GB" b="0" dirty="0"/>
              <a:t>Sport </a:t>
            </a:r>
            <a:r>
              <a:rPr lang="en-GB" dirty="0"/>
              <a:t>can</a:t>
            </a:r>
            <a:r>
              <a:rPr lang="en-GB" b="0" dirty="0"/>
              <a:t> be a valuable vehicle to engage hard </a:t>
            </a:r>
            <a:r>
              <a:rPr lang="en-GB" b="0" dirty="0" smtClean="0"/>
              <a:t>to </a:t>
            </a:r>
            <a:r>
              <a:rPr lang="en-GB" b="0" dirty="0"/>
              <a:t>reach young people in communities and enable </a:t>
            </a:r>
            <a:r>
              <a:rPr lang="en-GB" b="0" dirty="0" smtClean="0"/>
              <a:t>them </a:t>
            </a:r>
            <a:r>
              <a:rPr lang="en-GB" b="0" dirty="0"/>
              <a:t>to develop key life skills</a:t>
            </a:r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00918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4000" b="1" smtClean="0">
                <a:solidFill>
                  <a:srgbClr val="C00000"/>
                </a:solidFill>
              </a:rPr>
              <a:t>Commissioner</a:t>
            </a:r>
            <a:endParaRPr lang="en-GB" altLang="en-US" smtClean="0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z="3200" dirty="0" smtClean="0"/>
              <a:t>Be part of Civil Society</a:t>
            </a:r>
          </a:p>
          <a:p>
            <a:r>
              <a:rPr lang="en-GB" altLang="en-US" sz="3200" dirty="0" smtClean="0"/>
              <a:t>Partnership delivery</a:t>
            </a:r>
          </a:p>
          <a:p>
            <a:r>
              <a:rPr lang="en-GB" altLang="en-US" sz="3200" dirty="0" smtClean="0"/>
              <a:t>Build relationships</a:t>
            </a:r>
          </a:p>
          <a:p>
            <a:r>
              <a:rPr lang="en-GB" altLang="en-US" sz="3200" dirty="0" smtClean="0"/>
              <a:t>Focus on outcomes</a:t>
            </a:r>
          </a:p>
          <a:p>
            <a:r>
              <a:rPr lang="en-GB" altLang="en-US" sz="3200" dirty="0" smtClean="0"/>
              <a:t>Your enterprise = Community?</a:t>
            </a:r>
          </a:p>
          <a:p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4551000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4400" b="1" smtClean="0">
                <a:solidFill>
                  <a:srgbClr val="C00000"/>
                </a:solidFill>
              </a:rPr>
              <a:t>Customer: </a:t>
            </a:r>
            <a:r>
              <a:rPr lang="en-GB" altLang="en-US" sz="2800" b="1" smtClean="0">
                <a:solidFill>
                  <a:srgbClr val="C00000"/>
                </a:solidFill>
              </a:rPr>
              <a:t>consumer/corporate</a:t>
            </a:r>
            <a:endParaRPr lang="en-GB" altLang="en-US" sz="2800" smtClean="0"/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z="2800" b="1" smtClean="0">
                <a:solidFill>
                  <a:srgbClr val="002060"/>
                </a:solidFill>
              </a:rPr>
              <a:t>Great</a:t>
            </a:r>
            <a:r>
              <a:rPr lang="en-GB" altLang="en-US" sz="2800" smtClean="0"/>
              <a:t> sporting and consumer experiences</a:t>
            </a:r>
          </a:p>
          <a:p>
            <a:r>
              <a:rPr lang="en-GB" altLang="en-US" sz="2800" smtClean="0"/>
              <a:t>Train coaches in communication and customer services</a:t>
            </a:r>
          </a:p>
          <a:p>
            <a:r>
              <a:rPr lang="en-GB" altLang="en-US" sz="2800" smtClean="0"/>
              <a:t>We are all different = different experiences</a:t>
            </a:r>
          </a:p>
          <a:p>
            <a:r>
              <a:rPr lang="en-GB" altLang="en-US" sz="2800" smtClean="0"/>
              <a:t>More than just £ - Skills, contacts</a:t>
            </a:r>
          </a:p>
        </p:txBody>
      </p:sp>
    </p:spTree>
    <p:extLst>
      <p:ext uri="{BB962C8B-B14F-4D97-AF65-F5344CB8AC3E}">
        <p14:creationId xmlns:p14="http://schemas.microsoft.com/office/powerpoint/2010/main" val="25489324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4000" b="1" smtClean="0"/>
              <a:t>Users/Members…</a:t>
            </a:r>
            <a:br>
              <a:rPr lang="en-GB" altLang="en-US" sz="4000" b="1" smtClean="0"/>
            </a:br>
            <a:r>
              <a:rPr lang="en-GB" altLang="en-US" sz="3400" smtClean="0"/>
              <a:t>a key source of income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sz="2800" smtClean="0"/>
              <a:t>Adapt user and membership categories to people’s lives – not just what suits you:</a:t>
            </a:r>
            <a:endParaRPr lang="en-GB" altLang="en-US" sz="2600" smtClean="0"/>
          </a:p>
          <a:p>
            <a:pPr lvl="3" eaLnBrk="1" hangingPunct="1">
              <a:lnSpc>
                <a:spcPct val="90000"/>
              </a:lnSpc>
            </a:pPr>
            <a:r>
              <a:rPr lang="en-GB" altLang="en-US" sz="2400" b="1" smtClean="0"/>
              <a:t>Pay ‘n Play/Come ‘n Go</a:t>
            </a:r>
          </a:p>
          <a:p>
            <a:pPr lvl="3" eaLnBrk="1" hangingPunct="1">
              <a:lnSpc>
                <a:spcPct val="90000"/>
              </a:lnSpc>
            </a:pPr>
            <a:r>
              <a:rPr lang="en-GB" altLang="en-US" sz="2400" b="1" smtClean="0"/>
              <a:t>Not just sport (a place where people live their lives)</a:t>
            </a:r>
          </a:p>
          <a:p>
            <a:pPr lvl="3" eaLnBrk="1" hangingPunct="1">
              <a:lnSpc>
                <a:spcPct val="90000"/>
              </a:lnSpc>
            </a:pPr>
            <a:r>
              <a:rPr lang="en-GB" altLang="en-US" sz="2400" b="1" smtClean="0"/>
              <a:t>Bring Granny/Grandad</a:t>
            </a:r>
          </a:p>
          <a:p>
            <a:pPr lvl="3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800" b="1" smtClean="0">
                <a:solidFill>
                  <a:srgbClr val="C00000"/>
                </a:solidFill>
              </a:rPr>
              <a:t>PEOPLE WILL PAY FOR GREAT EXPERIENCES - JUST ASK</a:t>
            </a:r>
          </a:p>
          <a:p>
            <a:pPr lvl="3"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altLang="en-US" sz="2800" b="1" smtClean="0">
              <a:solidFill>
                <a:srgbClr val="C00000"/>
              </a:solidFill>
            </a:endParaRPr>
          </a:p>
          <a:p>
            <a:pPr lvl="3"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altLang="en-US" sz="2400" b="1" smtClean="0"/>
          </a:p>
          <a:p>
            <a:pPr eaLnBrk="1" hangingPunct="1">
              <a:lnSpc>
                <a:spcPct val="65000"/>
              </a:lnSpc>
              <a:buFont typeface="Wingdings" pitchFamily="2" charset="2"/>
              <a:buNone/>
            </a:pPr>
            <a:r>
              <a:rPr lang="en-US" altLang="en-US" sz="2600" smtClean="0"/>
              <a:t>			</a:t>
            </a:r>
            <a:endParaRPr lang="en-GB" altLang="en-US" sz="2600" smtClean="0"/>
          </a:p>
        </p:txBody>
      </p:sp>
      <p:pic>
        <p:nvPicPr>
          <p:cNvPr id="35844" name="il_fi" descr="http://www.americantourismonline.com/wp-content/uploads/2010/07/wpid-1278080555_disneylandparis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029200"/>
            <a:ext cx="4154488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1550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Corporate Sports Events</a:t>
            </a:r>
          </a:p>
        </p:txBody>
      </p:sp>
      <p:pic>
        <p:nvPicPr>
          <p:cNvPr id="59395" name="il_fi" descr="http://www.gomammoth.co.uk/media/BAhbCFsHOgZmIh00ZTY0ZWQwOThmMzljMjAwMDEwMDY2MzdbCDoGcDoKdGh1bWIiDTQ0MHgxOTYjWwc6BmU6CGpwZw/v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447800"/>
            <a:ext cx="4038600" cy="3048000"/>
          </a:xfrm>
        </p:spPr>
      </p:pic>
      <p:pic>
        <p:nvPicPr>
          <p:cNvPr id="59396" name="il_fi" descr="http://www.camphill.co.uk/gallery/ch_img_corporateawaydays_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19200"/>
            <a:ext cx="42068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il_fi" descr="http://www.sivevents.com/files/blockPages/47/xcamZME5J_280.jpg.pagespeed.ic.uqhw0BgK9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495800"/>
            <a:ext cx="4343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173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3400" y="304800"/>
            <a:ext cx="8001000" cy="914400"/>
          </a:xfrm>
        </p:spPr>
        <p:txBody>
          <a:bodyPr/>
          <a:lstStyle/>
          <a:p>
            <a:pPr>
              <a:defRPr/>
            </a:pPr>
            <a:r>
              <a:rPr lang="en-GB" sz="3600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Announcing</a:t>
            </a:r>
            <a:r>
              <a:rPr lang="en-GB" sz="3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en-GB" sz="3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GB" sz="36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Community Cricket Enterprise</a:t>
            </a:r>
            <a:endParaRPr lang="en-GB" sz="3600" dirty="0"/>
          </a:p>
        </p:txBody>
      </p:sp>
      <p:sp>
        <p:nvSpPr>
          <p:cNvPr id="19459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en-GB" altLang="en-US" smtClean="0"/>
          </a:p>
          <a:p>
            <a:pPr>
              <a:buFont typeface="Wingdings" pitchFamily="2" charset="2"/>
              <a:buNone/>
            </a:pPr>
            <a:endParaRPr lang="en-GB" altLang="en-US" smtClean="0"/>
          </a:p>
          <a:p>
            <a:pPr>
              <a:buFont typeface="Wingdings" pitchFamily="2" charset="2"/>
              <a:buNone/>
            </a:pPr>
            <a:r>
              <a:rPr lang="en-GB" altLang="en-US" smtClean="0"/>
              <a:t>	</a:t>
            </a:r>
            <a:r>
              <a:rPr lang="en-GB" altLang="en-US" b="1" i="1" smtClean="0"/>
              <a:t>“Attracting and serving customers at a profit, whilst serving a sporting and community purpose”</a:t>
            </a:r>
          </a:p>
        </p:txBody>
      </p:sp>
    </p:spTree>
    <p:extLst>
      <p:ext uri="{BB962C8B-B14F-4D97-AF65-F5344CB8AC3E}">
        <p14:creationId xmlns:p14="http://schemas.microsoft.com/office/powerpoint/2010/main" val="407872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smtClean="0"/>
              <a:t>Social pricing – fair for everyone</a:t>
            </a:r>
          </a:p>
        </p:txBody>
      </p:sp>
      <p:sp>
        <p:nvSpPr>
          <p:cNvPr id="40963" name="Content Placeholder 6"/>
          <p:cNvSpPr>
            <a:spLocks noGrp="1"/>
          </p:cNvSpPr>
          <p:nvPr>
            <p:ph sz="half" idx="1"/>
          </p:nvPr>
        </p:nvSpPr>
        <p:spPr>
          <a:xfrm>
            <a:off x="566738" y="1447800"/>
            <a:ext cx="4462462" cy="45720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GB" altLang="en-US" sz="4000" smtClean="0"/>
          </a:p>
          <a:p>
            <a:pPr>
              <a:buFont typeface="Wingdings" pitchFamily="2" charset="2"/>
              <a:buNone/>
            </a:pPr>
            <a:r>
              <a:rPr lang="en-GB" altLang="en-US" sz="4000" smtClean="0"/>
              <a:t>£ = concessions</a:t>
            </a:r>
          </a:p>
          <a:p>
            <a:pPr>
              <a:buFont typeface="Wingdings" pitchFamily="2" charset="2"/>
              <a:buNone/>
            </a:pPr>
            <a:r>
              <a:rPr lang="en-GB" altLang="en-US" sz="4000" smtClean="0"/>
              <a:t>££ = community</a:t>
            </a:r>
          </a:p>
          <a:p>
            <a:pPr>
              <a:buFont typeface="Wingdings" pitchFamily="2" charset="2"/>
              <a:buNone/>
            </a:pPr>
            <a:r>
              <a:rPr lang="en-GB" altLang="en-US" sz="4000" smtClean="0"/>
              <a:t>£££ = corporate</a:t>
            </a:r>
          </a:p>
        </p:txBody>
      </p:sp>
      <p:pic>
        <p:nvPicPr>
          <p:cNvPr id="40964" name="il_fi" descr="http://www.electronichouse.com/images/uploads/haggle_tips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1447800"/>
            <a:ext cx="3200400" cy="4572000"/>
          </a:xfrm>
        </p:spPr>
      </p:pic>
    </p:spTree>
    <p:extLst>
      <p:ext uri="{BB962C8B-B14F-4D97-AF65-F5344CB8AC3E}">
        <p14:creationId xmlns:p14="http://schemas.microsoft.com/office/powerpoint/2010/main" val="10513714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dirty="0" smtClean="0"/>
              <a:t>Proving the Impact of Community Sport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5079" y="1556792"/>
            <a:ext cx="8125393" cy="4536504"/>
          </a:xfrm>
        </p:spPr>
        <p:txBody>
          <a:bodyPr/>
          <a:lstStyle/>
          <a:p>
            <a:pPr marL="0" indent="0">
              <a:buNone/>
            </a:pPr>
            <a:r>
              <a:rPr lang="en-GB" sz="2400" b="0" u="sng" dirty="0" smtClean="0"/>
              <a:t>Proving</a:t>
            </a:r>
            <a:r>
              <a:rPr lang="en-GB" sz="2400" b="0" dirty="0" smtClean="0"/>
              <a:t> the impact of sport can be challenging                      for a number of reasons: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Attribution</a:t>
            </a:r>
            <a:r>
              <a:rPr lang="en-GB" sz="2400" b="0" dirty="0" smtClean="0"/>
              <a:t>: Difficult to show that engaging in sport causes wider social outcomes to be achieved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External factors</a:t>
            </a:r>
            <a:r>
              <a:rPr lang="en-GB" sz="2400" b="0" dirty="0" smtClean="0"/>
              <a:t>: There may be a wide range of reasons why someone benefits or doesn’t benefit from engaging with a sports programme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M&amp;E Skills &amp; Systems</a:t>
            </a:r>
            <a:r>
              <a:rPr lang="en-GB" sz="2400" b="0" dirty="0" smtClean="0"/>
              <a:t>: Organisations may lack the knowledge, skills &amp; systems to monitor and evaluate their work.  </a:t>
            </a:r>
          </a:p>
          <a:p>
            <a:pPr marL="0" indent="0">
              <a:buNone/>
            </a:pPr>
            <a:endParaRPr lang="en-GB" sz="800" b="0" dirty="0"/>
          </a:p>
          <a:p>
            <a:pPr marL="0" indent="0">
              <a:buNone/>
            </a:pPr>
            <a:r>
              <a:rPr lang="en-GB" sz="2400" dirty="0" smtClean="0"/>
              <a:t>However, that doesn’t mean we shouldn’t try!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640770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GB" sz="5400" b="1" dirty="0" smtClean="0"/>
              <a:t>Creating </a:t>
            </a:r>
          </a:p>
          <a:p>
            <a:pPr algn="ctr">
              <a:buNone/>
            </a:pPr>
            <a:r>
              <a:rPr lang="en-GB" sz="5400" b="1" dirty="0" smtClean="0"/>
              <a:t>#</a:t>
            </a:r>
            <a:r>
              <a:rPr lang="en-GB" sz="5400" b="1" dirty="0" err="1" smtClean="0"/>
              <a:t>MoreThanCricket</a:t>
            </a:r>
            <a:endParaRPr lang="en-GB" sz="5400" b="1" dirty="0" smtClean="0"/>
          </a:p>
          <a:p>
            <a:pPr algn="ctr">
              <a:buNone/>
            </a:pPr>
            <a:r>
              <a:rPr lang="en-GB" sz="2800" dirty="0" smtClean="0"/>
              <a:t>more than places where people play cricket</a:t>
            </a:r>
          </a:p>
          <a:p>
            <a:pPr algn="ctr">
              <a:buNone/>
            </a:pPr>
            <a:r>
              <a:rPr lang="en-GB" sz="2800" dirty="0" smtClean="0"/>
              <a:t>cricket embraces new communities, new players, new partners and  additional funding </a:t>
            </a:r>
            <a:endParaRPr lang="en-GB" sz="2800" b="1" dirty="0" smtClean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dirty="0" smtClean="0"/>
              <a:t>From Forth Valley </a:t>
            </a:r>
            <a:br>
              <a:rPr lang="en-GB" sz="3200" dirty="0" smtClean="0"/>
            </a:br>
            <a:r>
              <a:rPr lang="en-GB" sz="3200" dirty="0" smtClean="0"/>
              <a:t>Community Cricket Enterprise to: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pPr algn="ctr">
              <a:buNone/>
            </a:pPr>
            <a:r>
              <a:rPr lang="en-GB" sz="6600" b="1" dirty="0" smtClean="0"/>
              <a:t>	</a:t>
            </a:r>
            <a:r>
              <a:rPr lang="en-GB" sz="6600" b="1" i="1" dirty="0" err="1" smtClean="0">
                <a:solidFill>
                  <a:srgbClr val="C00000"/>
                </a:solidFill>
                <a:latin typeface="Miriam Fixed" pitchFamily="49" charset="-79"/>
                <a:cs typeface="Miriam Fixed" pitchFamily="49" charset="-79"/>
              </a:rPr>
              <a:t>Go</a:t>
            </a:r>
            <a:r>
              <a:rPr lang="en-GB" sz="6600" b="1" dirty="0" err="1" smtClean="0">
                <a:solidFill>
                  <a:srgbClr val="C00000"/>
                </a:solidFill>
                <a:latin typeface="Miriam Fixed" pitchFamily="49" charset="-79"/>
                <a:cs typeface="Miriam Fixed" pitchFamily="49" charset="-79"/>
              </a:rPr>
              <a:t>Forth</a:t>
            </a:r>
            <a:endParaRPr lang="en-GB" sz="6600" b="1" dirty="0" smtClean="0">
              <a:solidFill>
                <a:srgbClr val="C00000"/>
              </a:solidFill>
              <a:latin typeface="Miriam Fixed" pitchFamily="49" charset="-79"/>
              <a:cs typeface="Miriam Fixed" pitchFamily="49" charset="-79"/>
            </a:endParaRPr>
          </a:p>
          <a:p>
            <a:pPr algn="ctr">
              <a:buNone/>
            </a:pPr>
            <a:r>
              <a:rPr lang="en-GB" sz="2800" b="1" dirty="0" smtClean="0"/>
              <a:t>A social enterprise which brings cricket to new communities and help develop cricket for social good</a:t>
            </a:r>
            <a:endParaRPr lang="en-GB" sz="2800" b="1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Mission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Taking on bigger, regional community cricket projects that are beyond the scope for clubs</a:t>
            </a:r>
          </a:p>
          <a:p>
            <a:r>
              <a:rPr lang="en-GB" dirty="0" smtClean="0"/>
              <a:t>Working with the enterprising clubs</a:t>
            </a:r>
          </a:p>
          <a:p>
            <a:r>
              <a:rPr lang="en-GB" dirty="0" smtClean="0"/>
              <a:t>Delivering innovative cricket and community projects taking the sport beyond its current reach</a:t>
            </a:r>
          </a:p>
          <a:p>
            <a:r>
              <a:rPr lang="en-GB" dirty="0" smtClean="0"/>
              <a:t>Developing #</a:t>
            </a:r>
            <a:r>
              <a:rPr lang="en-GB" dirty="0" err="1" smtClean="0"/>
              <a:t>MoreThanCricket</a:t>
            </a:r>
            <a:endParaRPr lang="en-GB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i="1" dirty="0" err="1" smtClean="0">
                <a:solidFill>
                  <a:srgbClr val="C00000"/>
                </a:solidFill>
                <a:latin typeface="Miriam Fixed" pitchFamily="49" charset="-79"/>
                <a:cs typeface="Miriam Fixed" pitchFamily="49" charset="-79"/>
              </a:rPr>
              <a:t>Go</a:t>
            </a:r>
            <a:r>
              <a:rPr lang="en-GB" dirty="0" err="1" smtClean="0">
                <a:solidFill>
                  <a:srgbClr val="C00000"/>
                </a:solidFill>
                <a:latin typeface="Miriam Fixed" pitchFamily="49" charset="-79"/>
                <a:cs typeface="Miriam Fixed" pitchFamily="49" charset="-79"/>
              </a:rPr>
              <a:t>Forth</a:t>
            </a:r>
            <a:r>
              <a:rPr lang="en-GB" dirty="0" smtClean="0">
                <a:solidFill>
                  <a:srgbClr val="C00000"/>
                </a:solidFill>
                <a:latin typeface="Miriam Fixed" pitchFamily="49" charset="-79"/>
                <a:cs typeface="Miriam Fixed" pitchFamily="49" charset="-79"/>
              </a:rPr>
              <a:t> </a:t>
            </a:r>
            <a:r>
              <a:rPr lang="en-GB" sz="2400" dirty="0" smtClean="0">
                <a:solidFill>
                  <a:schemeClr val="tx1"/>
                </a:solidFill>
                <a:latin typeface="Miriam Fixed" pitchFamily="49" charset="-79"/>
                <a:cs typeface="Miriam Fixed" pitchFamily="49" charset="-79"/>
              </a:rPr>
              <a:t>– where does it sit?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r>
              <a:rPr lang="en-GB" dirty="0" smtClean="0"/>
              <a:t>Somewhere between a ‘strategic’ governing body and volunteer-run cricket clubs</a:t>
            </a:r>
            <a:endParaRPr lang="en-GB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dirty="0" smtClean="0"/>
              <a:t>The next steps for </a:t>
            </a:r>
            <a:r>
              <a:rPr lang="en-GB" sz="3200" i="1" dirty="0" err="1" smtClean="0">
                <a:solidFill>
                  <a:srgbClr val="C00000"/>
                </a:solidFill>
                <a:latin typeface="Miriam Fixed" pitchFamily="49" charset="-79"/>
                <a:cs typeface="Miriam Fixed" pitchFamily="49" charset="-79"/>
              </a:rPr>
              <a:t>Go</a:t>
            </a:r>
            <a:r>
              <a:rPr lang="en-GB" sz="3200" dirty="0" err="1" smtClean="0">
                <a:solidFill>
                  <a:srgbClr val="C00000"/>
                </a:solidFill>
                <a:latin typeface="Miriam Fixed" pitchFamily="49" charset="-79"/>
                <a:cs typeface="Miriam Fixed" pitchFamily="49" charset="-79"/>
              </a:rPr>
              <a:t>Forth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Decide on activities</a:t>
            </a:r>
          </a:p>
          <a:p>
            <a:r>
              <a:rPr lang="en-GB" dirty="0" smtClean="0"/>
              <a:t>Decide on income model</a:t>
            </a:r>
          </a:p>
          <a:p>
            <a:r>
              <a:rPr lang="en-GB" dirty="0" smtClean="0"/>
              <a:t>Which legal structure</a:t>
            </a:r>
          </a:p>
          <a:p>
            <a:r>
              <a:rPr lang="en-GB" dirty="0" smtClean="0"/>
              <a:t>Start-up funding</a:t>
            </a:r>
          </a:p>
          <a:p>
            <a:r>
              <a:rPr lang="en-GB" dirty="0" smtClean="0"/>
              <a:t>Recruit  Entrepreneur-in-Chief</a:t>
            </a:r>
          </a:p>
          <a:p>
            <a:r>
              <a:rPr lang="en-GB" dirty="0" smtClean="0"/>
              <a:t>Relationship with CS and Forth Valley Clubs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58239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And finally…</a:t>
            </a:r>
          </a:p>
        </p:txBody>
      </p:sp>
      <p:sp>
        <p:nvSpPr>
          <p:cNvPr id="1054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z="2800" smtClean="0"/>
              <a:t>Be unique </a:t>
            </a:r>
          </a:p>
          <a:p>
            <a:r>
              <a:rPr lang="en-GB" altLang="en-US" sz="2800" smtClean="0"/>
              <a:t>Demonstrate your values/target groups</a:t>
            </a:r>
          </a:p>
          <a:p>
            <a:r>
              <a:rPr lang="en-GB" altLang="en-US" sz="2800" smtClean="0"/>
              <a:t>Align to sponsors’ target audience</a:t>
            </a:r>
          </a:p>
          <a:p>
            <a:r>
              <a:rPr lang="en-GB" altLang="en-US" sz="2800" smtClean="0"/>
              <a:t>Have a BIG idea – what will you achieve</a:t>
            </a:r>
          </a:p>
          <a:p>
            <a:r>
              <a:rPr lang="en-GB" altLang="en-US" sz="2800" smtClean="0"/>
              <a:t>Tell stories</a:t>
            </a:r>
          </a:p>
          <a:p>
            <a:r>
              <a:rPr lang="en-GB" altLang="en-US" sz="2800" smtClean="0"/>
              <a:t>Engage, engage, engage</a:t>
            </a:r>
          </a:p>
          <a:p>
            <a:r>
              <a:rPr lang="en-GB" altLang="en-US" sz="2800" smtClean="0"/>
              <a:t>Prove outcomes and your impact</a:t>
            </a:r>
          </a:p>
          <a:p>
            <a:endParaRPr lang="en-GB" altLang="en-US" smtClean="0"/>
          </a:p>
          <a:p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9509738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251504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en-US" b="1" dirty="0" smtClean="0">
                <a:solidFill>
                  <a:schemeClr val="bg1"/>
                </a:solidFill>
              </a:rPr>
              <a:t/>
            </a:r>
            <a:br>
              <a:rPr lang="en-GB" altLang="en-US" b="1" dirty="0" smtClean="0">
                <a:solidFill>
                  <a:schemeClr val="bg1"/>
                </a:solidFill>
              </a:rPr>
            </a:br>
            <a:r>
              <a:rPr lang="en-GB" altLang="en-US" b="1" dirty="0" smtClean="0">
                <a:solidFill>
                  <a:schemeClr val="bg1"/>
                </a:solidFill>
              </a:rPr>
              <a:t/>
            </a:r>
            <a:br>
              <a:rPr lang="en-GB" altLang="en-US" b="1" dirty="0" smtClean="0">
                <a:solidFill>
                  <a:schemeClr val="bg1"/>
                </a:solidFill>
              </a:rPr>
            </a:br>
            <a:r>
              <a:rPr lang="en-GB" altLang="en-US" dirty="0" smtClean="0">
                <a:solidFill>
                  <a:schemeClr val="bg1"/>
                </a:solidFill>
              </a:rPr>
              <a:t>Thanks for listening</a:t>
            </a:r>
            <a:r>
              <a:rPr lang="en-GB" altLang="en-US" dirty="0">
                <a:solidFill>
                  <a:schemeClr val="bg1"/>
                </a:solidFill>
              </a:rPr>
              <a:t>…</a:t>
            </a:r>
            <a:endParaRPr lang="en-GB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7720" y="2313283"/>
            <a:ext cx="8001000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altLang="en-US" sz="2000" b="1" dirty="0" smtClean="0"/>
              <a:t>	</a:t>
            </a: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GB" altLang="en-US" sz="2000" b="1" dirty="0" smtClean="0"/>
              <a:t>	</a:t>
            </a:r>
            <a:r>
              <a:rPr lang="en-GB" altLang="en-US" sz="2800" b="1" dirty="0" smtClean="0">
                <a:solidFill>
                  <a:schemeClr val="bg1"/>
                </a:solidFill>
              </a:rPr>
              <a:t>Svend </a:t>
            </a:r>
            <a:r>
              <a:rPr lang="en-GB" altLang="en-US" sz="2800" b="1" dirty="0" err="1" smtClean="0">
                <a:solidFill>
                  <a:schemeClr val="bg1"/>
                </a:solidFill>
              </a:rPr>
              <a:t>Elkjær</a:t>
            </a:r>
            <a:endParaRPr lang="en-GB" altLang="en-US" sz="2800" b="1" dirty="0" smtClean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altLang="en-US" sz="2800" b="1" dirty="0" smtClean="0"/>
              <a:t>	</a:t>
            </a:r>
            <a:r>
              <a:rPr lang="en-GB" altLang="en-US" sz="2800" b="1" dirty="0" smtClean="0">
                <a:solidFill>
                  <a:schemeClr val="bg1"/>
                </a:solidFill>
              </a:rPr>
              <a:t>Sports Marketing Network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altLang="en-US" sz="2800" b="1" dirty="0" smtClean="0">
                <a:solidFill>
                  <a:schemeClr val="bg1"/>
                </a:solidFill>
              </a:rPr>
              <a:t>	5 Station Terrace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altLang="en-US" sz="2800" b="1" dirty="0" smtClean="0">
                <a:solidFill>
                  <a:schemeClr val="bg1"/>
                </a:solidFill>
              </a:rPr>
              <a:t>	Boroughbridge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altLang="en-US" sz="2800" b="1" dirty="0" smtClean="0">
                <a:solidFill>
                  <a:schemeClr val="bg1"/>
                </a:solidFill>
              </a:rPr>
              <a:t>	YO51 9BU England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altLang="en-US" sz="2800" b="1" dirty="0" smtClean="0">
                <a:solidFill>
                  <a:schemeClr val="bg1"/>
                </a:solidFill>
              </a:rPr>
              <a:t>	Tel: 0044-1423 326 660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altLang="en-US" sz="2800" b="1" dirty="0" smtClean="0">
                <a:solidFill>
                  <a:schemeClr val="bg1"/>
                </a:solidFill>
              </a:rPr>
              <a:t>	Email: </a:t>
            </a:r>
            <a:r>
              <a:rPr lang="en-GB" altLang="en-US" sz="2800" b="1" dirty="0" smtClean="0">
                <a:solidFill>
                  <a:schemeClr val="bg1"/>
                </a:solidFill>
                <a:hlinkClick r:id="rId3"/>
              </a:rPr>
              <a:t>svend@smnuk.com</a:t>
            </a:r>
            <a:endParaRPr lang="en-GB" altLang="en-US" sz="2800" b="1" dirty="0" smtClean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altLang="en-US" sz="2800" b="1" dirty="0" smtClean="0">
                <a:solidFill>
                  <a:schemeClr val="bg1"/>
                </a:solidFill>
              </a:rPr>
              <a:t>	@</a:t>
            </a:r>
            <a:r>
              <a:rPr lang="en-GB" altLang="en-US" sz="2800" b="1" dirty="0" err="1" smtClean="0">
                <a:solidFill>
                  <a:schemeClr val="bg1"/>
                </a:solidFill>
              </a:rPr>
              <a:t>sportsmarketer</a:t>
            </a:r>
            <a:r>
              <a:rPr lang="en-GB" altLang="en-US" sz="2800" b="1" dirty="0" smtClean="0">
                <a:solidFill>
                  <a:schemeClr val="bg1"/>
                </a:solidFill>
              </a:rPr>
              <a:t> 	#</a:t>
            </a:r>
            <a:r>
              <a:rPr lang="en-GB" altLang="en-US" sz="2800" b="1" dirty="0" err="1" smtClean="0">
                <a:solidFill>
                  <a:schemeClr val="bg1"/>
                </a:solidFill>
              </a:rPr>
              <a:t>growsport</a:t>
            </a:r>
            <a:endParaRPr lang="en-GB" altLang="en-US" sz="2800" b="1" dirty="0" smtClean="0">
              <a:solidFill>
                <a:schemeClr val="bg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80423" y="1238285"/>
            <a:ext cx="7162800" cy="1155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223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251520" y="1295400"/>
          <a:ext cx="8892480" cy="4869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8675" name="Title 2"/>
          <p:cNvSpPr>
            <a:spLocks noGrp="1"/>
          </p:cNvSpPr>
          <p:nvPr>
            <p:ph type="title" idx="4294967295"/>
          </p:nvPr>
        </p:nvSpPr>
        <p:spPr>
          <a:xfrm>
            <a:off x="395288" y="115888"/>
            <a:ext cx="8291512" cy="11033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GB" sz="3600" dirty="0" smtClean="0"/>
              <a:t>Community Cricket Enterprise...</a:t>
            </a:r>
            <a:br>
              <a:rPr lang="en-GB" sz="3600" dirty="0" smtClean="0"/>
            </a:br>
            <a:r>
              <a:rPr lang="en-GB" sz="3600" dirty="0" smtClean="0"/>
              <a:t>the eight key strands</a:t>
            </a:r>
          </a:p>
        </p:txBody>
      </p:sp>
      <p:sp>
        <p:nvSpPr>
          <p:cNvPr id="24580" name="TextBox 1"/>
          <p:cNvSpPr txBox="1">
            <a:spLocks noChangeArrowheads="1"/>
          </p:cNvSpPr>
          <p:nvPr/>
        </p:nvSpPr>
        <p:spPr bwMode="auto">
          <a:xfrm>
            <a:off x="7524750" y="692150"/>
            <a:ext cx="12954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1200"/>
              <a:t>SMN</a:t>
            </a:r>
            <a:r>
              <a:rPr lang="en-GB" altLang="en-US" sz="1200" baseline="30000"/>
              <a:t>©</a:t>
            </a:r>
            <a:r>
              <a:rPr lang="en-GB" altLang="en-US" sz="1200"/>
              <a:t>2011</a:t>
            </a:r>
            <a:endParaRPr lang="en-GB" altLang="en-US" sz="1200" baseline="30000"/>
          </a:p>
        </p:txBody>
      </p:sp>
    </p:spTree>
    <p:extLst>
      <p:ext uri="{BB962C8B-B14F-4D97-AF65-F5344CB8AC3E}">
        <p14:creationId xmlns:p14="http://schemas.microsoft.com/office/powerpoint/2010/main" val="219263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229600" cy="914400"/>
          </a:xfrm>
        </p:spPr>
        <p:txBody>
          <a:bodyPr/>
          <a:lstStyle/>
          <a:p>
            <a:pPr algn="ctr" eaLnBrk="1" hangingPunct="1"/>
            <a:r>
              <a:rPr lang="en-US" altLang="en-US" sz="4400" b="1" i="1" dirty="0" smtClean="0">
                <a:solidFill>
                  <a:srgbClr val="C00000"/>
                </a:solidFill>
              </a:rPr>
              <a:t>For</a:t>
            </a:r>
            <a:r>
              <a:rPr lang="en-US" altLang="en-US" sz="4400" b="1" dirty="0" smtClean="0"/>
              <a:t> the community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4816475" y="1403350"/>
            <a:ext cx="3476625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en-US" altLang="en-US" sz="3200" b="1">
              <a:cs typeface="Times New Roman" pitchFamily="18" charset="0"/>
            </a:endParaRPr>
          </a:p>
        </p:txBody>
      </p:sp>
      <p:sp>
        <p:nvSpPr>
          <p:cNvPr id="36868" name="Oval 4"/>
          <p:cNvSpPr>
            <a:spLocks noChangeArrowheads="1"/>
          </p:cNvSpPr>
          <p:nvPr/>
        </p:nvSpPr>
        <p:spPr bwMode="auto">
          <a:xfrm>
            <a:off x="762000" y="2819400"/>
            <a:ext cx="1441450" cy="1212850"/>
          </a:xfrm>
          <a:prstGeom prst="ellipse">
            <a:avLst/>
          </a:prstGeom>
          <a:gradFill rotWithShape="1">
            <a:gsLst>
              <a:gs pos="0">
                <a:srgbClr val="C2D0DE"/>
              </a:gs>
              <a:gs pos="50000">
                <a:srgbClr val="FFFFFF"/>
              </a:gs>
              <a:gs pos="100000">
                <a:srgbClr val="C2D0DE"/>
              </a:gs>
            </a:gsLst>
            <a:lin ang="0" scaled="1"/>
          </a:gradFill>
          <a:ln w="28575" algn="ctr">
            <a:solidFill>
              <a:srgbClr val="5E82A3"/>
            </a:solidFill>
            <a:round/>
            <a:headEnd/>
            <a:tailEnd/>
          </a:ln>
        </p:spPr>
        <p:txBody>
          <a:bodyPr wrap="none" lIns="18288" tIns="18288" rIns="18288" bIns="18288" anchor="ctr"/>
          <a:lstStyle/>
          <a:p>
            <a:pPr algn="ctr">
              <a:lnSpc>
                <a:spcPct val="96000"/>
              </a:lnSpc>
            </a:pPr>
            <a:r>
              <a:rPr lang="en-US" altLang="en-US" sz="2000" b="1">
                <a:solidFill>
                  <a:srgbClr val="002D47"/>
                </a:solidFill>
                <a:latin typeface="Tahoma" pitchFamily="34" charset="0"/>
                <a:cs typeface="Times New Roman" pitchFamily="18" charset="0"/>
              </a:rPr>
              <a:t>Community</a:t>
            </a:r>
          </a:p>
          <a:p>
            <a:pPr algn="ctr">
              <a:lnSpc>
                <a:spcPct val="96000"/>
              </a:lnSpc>
            </a:pPr>
            <a:r>
              <a:rPr lang="en-US" altLang="en-US" sz="1200" b="1">
                <a:solidFill>
                  <a:srgbClr val="002D47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en-US" altLang="en-US" sz="2000" b="1">
                <a:solidFill>
                  <a:srgbClr val="002D47"/>
                </a:solidFill>
                <a:latin typeface="Tahoma" pitchFamily="34" charset="0"/>
                <a:cs typeface="Times New Roman" pitchFamily="18" charset="0"/>
              </a:rPr>
              <a:t>groups</a:t>
            </a:r>
          </a:p>
        </p:txBody>
      </p:sp>
      <p:sp>
        <p:nvSpPr>
          <p:cNvPr id="36869" name="Oval 5"/>
          <p:cNvSpPr>
            <a:spLocks noChangeArrowheads="1"/>
          </p:cNvSpPr>
          <p:nvPr/>
        </p:nvSpPr>
        <p:spPr bwMode="auto">
          <a:xfrm>
            <a:off x="1600200" y="1447800"/>
            <a:ext cx="1441450" cy="1212850"/>
          </a:xfrm>
          <a:prstGeom prst="ellipse">
            <a:avLst/>
          </a:prstGeom>
          <a:gradFill rotWithShape="1">
            <a:gsLst>
              <a:gs pos="0">
                <a:srgbClr val="C2D0DE"/>
              </a:gs>
              <a:gs pos="50000">
                <a:srgbClr val="FFFFFF"/>
              </a:gs>
              <a:gs pos="100000">
                <a:srgbClr val="C2D0DE"/>
              </a:gs>
            </a:gsLst>
            <a:lin ang="0" scaled="1"/>
          </a:gradFill>
          <a:ln w="28575" algn="ctr">
            <a:solidFill>
              <a:srgbClr val="5E82A3"/>
            </a:solidFill>
            <a:round/>
            <a:headEnd/>
            <a:tailEnd/>
          </a:ln>
        </p:spPr>
        <p:txBody>
          <a:bodyPr wrap="none" lIns="18288" tIns="18288" rIns="18288" bIns="18288" anchor="ctr"/>
          <a:lstStyle/>
          <a:p>
            <a:pPr algn="ctr">
              <a:lnSpc>
                <a:spcPct val="96000"/>
              </a:lnSpc>
            </a:pPr>
            <a:r>
              <a:rPr lang="en-US" altLang="en-US" sz="2000" b="1">
                <a:solidFill>
                  <a:srgbClr val="002D47"/>
                </a:solidFill>
                <a:latin typeface="Tahoma" pitchFamily="34" charset="0"/>
                <a:cs typeface="Times New Roman" pitchFamily="18" charset="0"/>
              </a:rPr>
              <a:t>Health sector</a:t>
            </a:r>
          </a:p>
        </p:txBody>
      </p:sp>
      <p:sp>
        <p:nvSpPr>
          <p:cNvPr id="36870" name="Oval 6"/>
          <p:cNvSpPr>
            <a:spLocks noChangeArrowheads="1"/>
          </p:cNvSpPr>
          <p:nvPr/>
        </p:nvSpPr>
        <p:spPr bwMode="auto">
          <a:xfrm>
            <a:off x="4267200" y="5029200"/>
            <a:ext cx="1441450" cy="1066800"/>
          </a:xfrm>
          <a:prstGeom prst="ellipse">
            <a:avLst/>
          </a:prstGeom>
          <a:gradFill rotWithShape="1">
            <a:gsLst>
              <a:gs pos="0">
                <a:srgbClr val="C2D0DE"/>
              </a:gs>
              <a:gs pos="50000">
                <a:srgbClr val="FFFFFF"/>
              </a:gs>
              <a:gs pos="100000">
                <a:srgbClr val="C2D0DE"/>
              </a:gs>
            </a:gsLst>
            <a:lin ang="0" scaled="1"/>
          </a:gradFill>
          <a:ln w="28575" algn="ctr">
            <a:solidFill>
              <a:srgbClr val="5E82A3"/>
            </a:solidFill>
            <a:round/>
            <a:headEnd/>
            <a:tailEnd/>
          </a:ln>
        </p:spPr>
        <p:txBody>
          <a:bodyPr wrap="none" lIns="18288" tIns="18288" rIns="18288" bIns="18288" anchor="ctr"/>
          <a:lstStyle/>
          <a:p>
            <a:pPr algn="ctr">
              <a:lnSpc>
                <a:spcPct val="96000"/>
              </a:lnSpc>
            </a:pPr>
            <a:r>
              <a:rPr lang="en-US" altLang="en-US" sz="2000" b="1">
                <a:solidFill>
                  <a:srgbClr val="002D47"/>
                </a:solidFill>
                <a:latin typeface="Tahoma" pitchFamily="34" charset="0"/>
                <a:cs typeface="Times New Roman" pitchFamily="18" charset="0"/>
              </a:rPr>
              <a:t>Other</a:t>
            </a:r>
          </a:p>
          <a:p>
            <a:pPr algn="ctr">
              <a:lnSpc>
                <a:spcPct val="96000"/>
              </a:lnSpc>
            </a:pPr>
            <a:r>
              <a:rPr lang="en-US" altLang="en-US" sz="2000" b="1">
                <a:solidFill>
                  <a:srgbClr val="002D47"/>
                </a:solidFill>
                <a:latin typeface="Tahoma" pitchFamily="34" charset="0"/>
                <a:cs typeface="Times New Roman" pitchFamily="18" charset="0"/>
              </a:rPr>
              <a:t>clubs/sports</a:t>
            </a:r>
          </a:p>
        </p:txBody>
      </p:sp>
      <p:sp>
        <p:nvSpPr>
          <p:cNvPr id="36871" name="Oval 7"/>
          <p:cNvSpPr>
            <a:spLocks noChangeArrowheads="1"/>
          </p:cNvSpPr>
          <p:nvPr/>
        </p:nvSpPr>
        <p:spPr bwMode="auto">
          <a:xfrm>
            <a:off x="1143000" y="4191000"/>
            <a:ext cx="1441450" cy="1212850"/>
          </a:xfrm>
          <a:prstGeom prst="ellipse">
            <a:avLst/>
          </a:prstGeom>
          <a:gradFill rotWithShape="1">
            <a:gsLst>
              <a:gs pos="0">
                <a:srgbClr val="C2D0DE"/>
              </a:gs>
              <a:gs pos="50000">
                <a:srgbClr val="FFFFFF"/>
              </a:gs>
              <a:gs pos="100000">
                <a:srgbClr val="C2D0DE"/>
              </a:gs>
            </a:gsLst>
            <a:lin ang="0" scaled="1"/>
          </a:gradFill>
          <a:ln w="28575" algn="ctr">
            <a:solidFill>
              <a:srgbClr val="5E82A3"/>
            </a:solidFill>
            <a:round/>
            <a:headEnd/>
            <a:tailEnd/>
          </a:ln>
        </p:spPr>
        <p:txBody>
          <a:bodyPr wrap="none" lIns="18288" tIns="18288" rIns="18288" bIns="18288" anchor="ctr"/>
          <a:lstStyle/>
          <a:p>
            <a:pPr algn="ctr">
              <a:lnSpc>
                <a:spcPct val="96000"/>
              </a:lnSpc>
            </a:pPr>
            <a:r>
              <a:rPr lang="en-US" altLang="en-US" sz="2400" b="1">
                <a:solidFill>
                  <a:srgbClr val="002D47"/>
                </a:solidFill>
                <a:latin typeface="Tahoma" pitchFamily="34" charset="0"/>
                <a:cs typeface="Times New Roman" pitchFamily="18" charset="0"/>
              </a:rPr>
              <a:t>Police</a:t>
            </a:r>
          </a:p>
          <a:p>
            <a:pPr algn="ctr">
              <a:lnSpc>
                <a:spcPct val="96000"/>
              </a:lnSpc>
            </a:pPr>
            <a:r>
              <a:rPr lang="en-US" altLang="en-US" sz="1600" b="1">
                <a:solidFill>
                  <a:srgbClr val="002D47"/>
                </a:solidFill>
                <a:latin typeface="Tahoma" pitchFamily="34" charset="0"/>
                <a:cs typeface="Times New Roman" pitchFamily="18" charset="0"/>
              </a:rPr>
              <a:t>Fire Service</a:t>
            </a:r>
          </a:p>
        </p:txBody>
      </p:sp>
      <p:sp>
        <p:nvSpPr>
          <p:cNvPr id="36872" name="Oval 8"/>
          <p:cNvSpPr>
            <a:spLocks noChangeArrowheads="1"/>
          </p:cNvSpPr>
          <p:nvPr/>
        </p:nvSpPr>
        <p:spPr bwMode="auto">
          <a:xfrm>
            <a:off x="2514600" y="5029200"/>
            <a:ext cx="1441450" cy="1066800"/>
          </a:xfrm>
          <a:prstGeom prst="ellipse">
            <a:avLst/>
          </a:prstGeom>
          <a:gradFill rotWithShape="1">
            <a:gsLst>
              <a:gs pos="0">
                <a:srgbClr val="C2D0DE"/>
              </a:gs>
              <a:gs pos="50000">
                <a:srgbClr val="FFFFFF"/>
              </a:gs>
              <a:gs pos="100000">
                <a:srgbClr val="C2D0DE"/>
              </a:gs>
            </a:gsLst>
            <a:lin ang="0" scaled="1"/>
          </a:gradFill>
          <a:ln w="28575" algn="ctr">
            <a:solidFill>
              <a:srgbClr val="5E82A3"/>
            </a:solidFill>
            <a:round/>
            <a:headEnd/>
            <a:tailEnd/>
          </a:ln>
        </p:spPr>
        <p:txBody>
          <a:bodyPr wrap="none" lIns="18288" tIns="18288" rIns="18288" bIns="18288" anchor="ctr"/>
          <a:lstStyle/>
          <a:p>
            <a:pPr algn="ctr">
              <a:lnSpc>
                <a:spcPct val="96000"/>
              </a:lnSpc>
            </a:pPr>
            <a:r>
              <a:rPr lang="en-US" altLang="en-US" sz="2000" b="1">
                <a:solidFill>
                  <a:srgbClr val="002D47"/>
                </a:solidFill>
                <a:latin typeface="Tahoma" pitchFamily="34" charset="0"/>
                <a:cs typeface="Times New Roman" pitchFamily="18" charset="0"/>
              </a:rPr>
              <a:t>Local </a:t>
            </a:r>
          </a:p>
          <a:p>
            <a:pPr algn="ctr">
              <a:lnSpc>
                <a:spcPct val="96000"/>
              </a:lnSpc>
            </a:pPr>
            <a:r>
              <a:rPr lang="en-US" altLang="en-US" sz="2000" b="1">
                <a:solidFill>
                  <a:srgbClr val="002D47"/>
                </a:solidFill>
                <a:latin typeface="Tahoma" pitchFamily="34" charset="0"/>
                <a:cs typeface="Times New Roman" pitchFamily="18" charset="0"/>
              </a:rPr>
              <a:t>businesses</a:t>
            </a:r>
          </a:p>
        </p:txBody>
      </p:sp>
      <p:sp>
        <p:nvSpPr>
          <p:cNvPr id="36873" name="Oval 9"/>
          <p:cNvSpPr>
            <a:spLocks noChangeArrowheads="1"/>
          </p:cNvSpPr>
          <p:nvPr/>
        </p:nvSpPr>
        <p:spPr bwMode="auto">
          <a:xfrm>
            <a:off x="5638800" y="4267200"/>
            <a:ext cx="1441450" cy="1212850"/>
          </a:xfrm>
          <a:prstGeom prst="ellipse">
            <a:avLst/>
          </a:prstGeom>
          <a:gradFill rotWithShape="1">
            <a:gsLst>
              <a:gs pos="0">
                <a:srgbClr val="C2D0DE"/>
              </a:gs>
              <a:gs pos="50000">
                <a:srgbClr val="FFFFFF"/>
              </a:gs>
              <a:gs pos="100000">
                <a:srgbClr val="C2D0DE"/>
              </a:gs>
            </a:gsLst>
            <a:lin ang="0" scaled="1"/>
          </a:gradFill>
          <a:ln w="28575" algn="ctr">
            <a:solidFill>
              <a:srgbClr val="5E82A3"/>
            </a:solidFill>
            <a:round/>
            <a:headEnd/>
            <a:tailEnd/>
          </a:ln>
        </p:spPr>
        <p:txBody>
          <a:bodyPr wrap="none" lIns="18288" tIns="18288" rIns="18288" bIns="18288" anchor="ctr"/>
          <a:lstStyle/>
          <a:p>
            <a:pPr algn="ctr">
              <a:lnSpc>
                <a:spcPct val="96000"/>
              </a:lnSpc>
            </a:pPr>
            <a:r>
              <a:rPr lang="en-US" altLang="en-US" sz="2000" b="1">
                <a:solidFill>
                  <a:srgbClr val="002D47"/>
                </a:solidFill>
                <a:latin typeface="Tahoma" pitchFamily="34" charset="0"/>
                <a:cs typeface="Times New Roman" pitchFamily="18" charset="0"/>
              </a:rPr>
              <a:t>Council</a:t>
            </a:r>
          </a:p>
          <a:p>
            <a:pPr algn="ctr">
              <a:lnSpc>
                <a:spcPct val="96000"/>
              </a:lnSpc>
            </a:pPr>
            <a:r>
              <a:rPr lang="en-US" altLang="en-US" sz="2000" b="1" i="1">
                <a:solidFill>
                  <a:srgbClr val="002D47"/>
                </a:solidFill>
                <a:latin typeface="Tahoma" pitchFamily="34" charset="0"/>
                <a:cs typeface="Times New Roman" pitchFamily="18" charset="0"/>
              </a:rPr>
              <a:t>(Parish,</a:t>
            </a:r>
          </a:p>
          <a:p>
            <a:pPr algn="ctr">
              <a:lnSpc>
                <a:spcPct val="96000"/>
              </a:lnSpc>
            </a:pPr>
            <a:r>
              <a:rPr lang="en-US" altLang="en-US" sz="2000" b="1" i="1">
                <a:solidFill>
                  <a:srgbClr val="002D47"/>
                </a:solidFill>
                <a:latin typeface="Tahoma" pitchFamily="34" charset="0"/>
                <a:cs typeface="Times New Roman" pitchFamily="18" charset="0"/>
              </a:rPr>
              <a:t>County)</a:t>
            </a:r>
          </a:p>
        </p:txBody>
      </p:sp>
      <p:sp>
        <p:nvSpPr>
          <p:cNvPr id="36874" name="Oval 10"/>
          <p:cNvSpPr>
            <a:spLocks noChangeArrowheads="1"/>
          </p:cNvSpPr>
          <p:nvPr/>
        </p:nvSpPr>
        <p:spPr bwMode="auto">
          <a:xfrm>
            <a:off x="3352800" y="1371600"/>
            <a:ext cx="1670050" cy="1060450"/>
          </a:xfrm>
          <a:prstGeom prst="ellipse">
            <a:avLst/>
          </a:prstGeom>
          <a:gradFill rotWithShape="1">
            <a:gsLst>
              <a:gs pos="0">
                <a:srgbClr val="C2D0DE"/>
              </a:gs>
              <a:gs pos="50000">
                <a:srgbClr val="FFFFFF"/>
              </a:gs>
              <a:gs pos="100000">
                <a:srgbClr val="C2D0DE"/>
              </a:gs>
            </a:gsLst>
            <a:lin ang="0" scaled="1"/>
          </a:gradFill>
          <a:ln w="28575" algn="ctr">
            <a:solidFill>
              <a:srgbClr val="5E82A3"/>
            </a:solidFill>
            <a:round/>
            <a:headEnd/>
            <a:tailEnd/>
          </a:ln>
        </p:spPr>
        <p:txBody>
          <a:bodyPr wrap="none" lIns="18288" tIns="18288" rIns="18288" bIns="18288" anchor="ctr"/>
          <a:lstStyle/>
          <a:p>
            <a:pPr algn="ctr">
              <a:lnSpc>
                <a:spcPct val="96000"/>
              </a:lnSpc>
            </a:pPr>
            <a:r>
              <a:rPr lang="en-US" altLang="en-US" sz="2400" b="1">
                <a:solidFill>
                  <a:srgbClr val="002D47"/>
                </a:solidFill>
                <a:latin typeface="Tahoma" pitchFamily="34" charset="0"/>
                <a:cs typeface="Times New Roman" pitchFamily="18" charset="0"/>
              </a:rPr>
              <a:t>Schools</a:t>
            </a:r>
          </a:p>
          <a:p>
            <a:pPr algn="ctr">
              <a:lnSpc>
                <a:spcPct val="96000"/>
              </a:lnSpc>
            </a:pPr>
            <a:endParaRPr lang="en-US" altLang="en-US" sz="2400" b="1">
              <a:solidFill>
                <a:srgbClr val="002D47"/>
              </a:solidFill>
              <a:latin typeface="Tahoma" pitchFamily="34" charset="0"/>
              <a:cs typeface="Times New Roman" pitchFamily="18" charset="0"/>
            </a:endParaRPr>
          </a:p>
        </p:txBody>
      </p:sp>
      <p:sp>
        <p:nvSpPr>
          <p:cNvPr id="36875" name="Oval 11"/>
          <p:cNvSpPr>
            <a:spLocks noChangeArrowheads="1"/>
          </p:cNvSpPr>
          <p:nvPr/>
        </p:nvSpPr>
        <p:spPr bwMode="auto">
          <a:xfrm>
            <a:off x="5943600" y="2895600"/>
            <a:ext cx="1441450" cy="1212850"/>
          </a:xfrm>
          <a:prstGeom prst="ellipse">
            <a:avLst/>
          </a:prstGeom>
          <a:gradFill rotWithShape="1">
            <a:gsLst>
              <a:gs pos="0">
                <a:srgbClr val="C2D0DE"/>
              </a:gs>
              <a:gs pos="50000">
                <a:srgbClr val="FFFFFF"/>
              </a:gs>
              <a:gs pos="100000">
                <a:srgbClr val="C2D0DE"/>
              </a:gs>
            </a:gsLst>
            <a:lin ang="0" scaled="1"/>
          </a:gradFill>
          <a:ln w="28575" algn="ctr">
            <a:solidFill>
              <a:srgbClr val="5E82A3"/>
            </a:solidFill>
            <a:round/>
            <a:headEnd/>
            <a:tailEnd/>
          </a:ln>
        </p:spPr>
        <p:txBody>
          <a:bodyPr wrap="none" lIns="18288" tIns="18288" rIns="18288" bIns="18288" anchor="ctr"/>
          <a:lstStyle/>
          <a:p>
            <a:pPr algn="ctr">
              <a:lnSpc>
                <a:spcPct val="96000"/>
              </a:lnSpc>
            </a:pPr>
            <a:r>
              <a:rPr lang="en-US" altLang="en-US" sz="2000" b="1">
                <a:solidFill>
                  <a:srgbClr val="002D47"/>
                </a:solidFill>
                <a:latin typeface="Tahoma" pitchFamily="34" charset="0"/>
                <a:cs typeface="Times New Roman" pitchFamily="18" charset="0"/>
              </a:rPr>
              <a:t>Housing</a:t>
            </a:r>
          </a:p>
          <a:p>
            <a:pPr algn="ctr">
              <a:lnSpc>
                <a:spcPct val="96000"/>
              </a:lnSpc>
            </a:pPr>
            <a:r>
              <a:rPr lang="en-US" altLang="en-US" sz="2000" b="1">
                <a:solidFill>
                  <a:srgbClr val="002D47"/>
                </a:solidFill>
                <a:latin typeface="Tahoma" pitchFamily="34" charset="0"/>
                <a:cs typeface="Times New Roman" pitchFamily="18" charset="0"/>
              </a:rPr>
              <a:t> Association</a:t>
            </a:r>
          </a:p>
        </p:txBody>
      </p:sp>
      <p:sp>
        <p:nvSpPr>
          <p:cNvPr id="36876" name="Oval 12"/>
          <p:cNvSpPr>
            <a:spLocks noChangeArrowheads="1"/>
          </p:cNvSpPr>
          <p:nvPr/>
        </p:nvSpPr>
        <p:spPr bwMode="auto">
          <a:xfrm>
            <a:off x="5334000" y="1524000"/>
            <a:ext cx="1441450" cy="1212850"/>
          </a:xfrm>
          <a:prstGeom prst="ellipse">
            <a:avLst/>
          </a:prstGeom>
          <a:gradFill rotWithShape="1">
            <a:gsLst>
              <a:gs pos="0">
                <a:srgbClr val="C2D0DE"/>
              </a:gs>
              <a:gs pos="50000">
                <a:srgbClr val="FFFFFF"/>
              </a:gs>
              <a:gs pos="100000">
                <a:srgbClr val="C2D0DE"/>
              </a:gs>
            </a:gsLst>
            <a:lin ang="0" scaled="1"/>
          </a:gradFill>
          <a:ln w="28575" algn="ctr">
            <a:solidFill>
              <a:srgbClr val="5E82A3"/>
            </a:solidFill>
            <a:round/>
            <a:headEnd/>
            <a:tailEnd/>
          </a:ln>
        </p:spPr>
        <p:txBody>
          <a:bodyPr wrap="none" lIns="18288" tIns="18288" rIns="18288" bIns="18288" anchor="ctr"/>
          <a:lstStyle/>
          <a:p>
            <a:pPr algn="ctr">
              <a:lnSpc>
                <a:spcPct val="96000"/>
              </a:lnSpc>
            </a:pPr>
            <a:r>
              <a:rPr lang="en-US" altLang="en-US" sz="2000" b="1">
                <a:solidFill>
                  <a:srgbClr val="002D47"/>
                </a:solidFill>
                <a:latin typeface="Tahoma" pitchFamily="34" charset="0"/>
                <a:cs typeface="Times New Roman" pitchFamily="18" charset="0"/>
              </a:rPr>
              <a:t>Universities</a:t>
            </a:r>
          </a:p>
          <a:p>
            <a:pPr algn="ctr">
              <a:lnSpc>
                <a:spcPct val="96000"/>
              </a:lnSpc>
            </a:pPr>
            <a:r>
              <a:rPr lang="en-US" altLang="en-US" sz="2000" b="1">
                <a:solidFill>
                  <a:srgbClr val="002D47"/>
                </a:solidFill>
                <a:latin typeface="Tahoma" pitchFamily="34" charset="0"/>
                <a:cs typeface="Times New Roman" pitchFamily="18" charset="0"/>
              </a:rPr>
              <a:t>Colleges</a:t>
            </a:r>
          </a:p>
        </p:txBody>
      </p:sp>
      <p:sp>
        <p:nvSpPr>
          <p:cNvPr id="36877" name="Line 13"/>
          <p:cNvSpPr>
            <a:spLocks noChangeShapeType="1"/>
          </p:cNvSpPr>
          <p:nvPr/>
        </p:nvSpPr>
        <p:spPr bwMode="auto">
          <a:xfrm flipV="1">
            <a:off x="2514600" y="2590800"/>
            <a:ext cx="3048000" cy="1981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878" name="Line 14"/>
          <p:cNvSpPr>
            <a:spLocks noChangeShapeType="1"/>
          </p:cNvSpPr>
          <p:nvPr/>
        </p:nvSpPr>
        <p:spPr bwMode="auto">
          <a:xfrm>
            <a:off x="2819400" y="2514600"/>
            <a:ext cx="2895600" cy="2057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879" name="Line 15"/>
          <p:cNvSpPr>
            <a:spLocks noChangeShapeType="1"/>
          </p:cNvSpPr>
          <p:nvPr/>
        </p:nvSpPr>
        <p:spPr bwMode="auto">
          <a:xfrm>
            <a:off x="2209800" y="3429000"/>
            <a:ext cx="3657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880" name="Line 16"/>
          <p:cNvSpPr>
            <a:spLocks noChangeShapeType="1"/>
          </p:cNvSpPr>
          <p:nvPr/>
        </p:nvSpPr>
        <p:spPr bwMode="auto">
          <a:xfrm>
            <a:off x="4191000" y="3429000"/>
            <a:ext cx="685800" cy="1600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881" name="Line 17"/>
          <p:cNvSpPr>
            <a:spLocks noChangeShapeType="1"/>
          </p:cNvSpPr>
          <p:nvPr/>
        </p:nvSpPr>
        <p:spPr bwMode="auto">
          <a:xfrm flipH="1">
            <a:off x="3429000" y="3429000"/>
            <a:ext cx="762000" cy="1600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>
            <a:off x="4191000" y="2438400"/>
            <a:ext cx="0" cy="990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883" name="Oval 19"/>
          <p:cNvSpPr>
            <a:spLocks noChangeArrowheads="1"/>
          </p:cNvSpPr>
          <p:nvPr/>
        </p:nvSpPr>
        <p:spPr bwMode="auto">
          <a:xfrm>
            <a:off x="2819400" y="2743200"/>
            <a:ext cx="2590800" cy="1828800"/>
          </a:xfrm>
          <a:prstGeom prst="ellipse">
            <a:avLst/>
          </a:prstGeom>
          <a:solidFill>
            <a:schemeClr val="bg1"/>
          </a:solidFill>
          <a:ln w="19050" algn="ctr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4000" b="1">
                <a:solidFill>
                  <a:schemeClr val="accent2"/>
                </a:solidFill>
                <a:cs typeface="Times New Roman" pitchFamily="18" charset="0"/>
              </a:rPr>
              <a:t>Your</a:t>
            </a:r>
          </a:p>
          <a:p>
            <a:pPr algn="ctr"/>
            <a:r>
              <a:rPr lang="en-GB" altLang="en-US" sz="4000" b="1">
                <a:solidFill>
                  <a:schemeClr val="accent2"/>
                </a:solidFill>
                <a:cs typeface="Times New Roman" pitchFamily="18" charset="0"/>
              </a:rPr>
              <a:t>cricket</a:t>
            </a:r>
          </a:p>
          <a:p>
            <a:pPr algn="ctr"/>
            <a:r>
              <a:rPr lang="en-GB" altLang="en-US" sz="4000" b="1">
                <a:solidFill>
                  <a:schemeClr val="accent2"/>
                </a:solidFill>
                <a:cs typeface="Times New Roman" pitchFamily="18" charset="0"/>
              </a:rPr>
              <a:t>club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Content Placeholder 2"/>
          <p:cNvSpPr>
            <a:spLocks noGrp="1"/>
          </p:cNvSpPr>
          <p:nvPr>
            <p:ph sz="half" idx="4294967295"/>
          </p:nvPr>
        </p:nvSpPr>
        <p:spPr>
          <a:xfrm>
            <a:off x="304800" y="1866900"/>
            <a:ext cx="4724400" cy="4381500"/>
          </a:xfrm>
        </p:spPr>
        <p:txBody>
          <a:bodyPr anchor="ctr"/>
          <a:lstStyle/>
          <a:p>
            <a:pPr marL="0" indent="0" algn="ctr">
              <a:buFont typeface="Wingdings" pitchFamily="2" charset="2"/>
              <a:buNone/>
            </a:pPr>
            <a:r>
              <a:rPr lang="en-GB" altLang="en-US" b="1" smtClean="0">
                <a:solidFill>
                  <a:srgbClr val="C00000"/>
                </a:solidFill>
              </a:rPr>
              <a:t>Take your ball and bat out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GB" altLang="en-US" b="1" smtClean="0">
                <a:solidFill>
                  <a:srgbClr val="C00000"/>
                </a:solidFill>
              </a:rPr>
              <a:t>into your community </a:t>
            </a:r>
            <a:r>
              <a:rPr lang="en-GB" altLang="en-US" smtClean="0">
                <a:solidFill>
                  <a:srgbClr val="C00000"/>
                </a:solidFill>
              </a:rPr>
              <a:t>shopping centres     community events</a:t>
            </a:r>
            <a:r>
              <a:rPr lang="en-GB" altLang="en-US" smtClean="0"/>
              <a:t>	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GB" altLang="en-US" smtClean="0">
                <a:solidFill>
                  <a:srgbClr val="C00000"/>
                </a:solidFill>
              </a:rPr>
              <a:t>housing estates 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GB" altLang="en-US" smtClean="0">
                <a:solidFill>
                  <a:srgbClr val="C00000"/>
                </a:solidFill>
              </a:rPr>
              <a:t>parks</a:t>
            </a:r>
          </a:p>
        </p:txBody>
      </p:sp>
      <p:pic>
        <p:nvPicPr>
          <p:cNvPr id="41987" name="irc_mi" descr="https://upload.wikimedia.org/wikipedia/commons/d/de/Brighton_Churchill_Square_Shopping_Centre.JPG">
            <a:hlinkClick r:id="rId2"/>
          </p:cNvPr>
          <p:cNvPicPr>
            <a:picLocks noGrp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05400" y="3124200"/>
            <a:ext cx="3467100" cy="2562225"/>
          </a:xfrm>
        </p:spPr>
      </p:pic>
      <p:pic>
        <p:nvPicPr>
          <p:cNvPr id="41988" name="Picture 5" descr="https://encrypted-tbn3.gstatic.com/images?q=tbn:ANd9GcRBYCOLLvlHApY2t8hv0W3dwHq2xwAzaZLtdEvsQzyI4LpLynlv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381000"/>
            <a:ext cx="24765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irc_mi" descr="http://www.toysrus.co.uk/products/images/xlarge/0074053_CF0001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0600" y="114300"/>
            <a:ext cx="2057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irc_mi" descr="http://www.chancetoshine.org/system/images/W1siZiIsIjIwMTMvMDQvMTMvMDEvMjEvNTAvNjM0L0dpcmxfYmF0dGluZ19zaG90LmpwZyJdLFsicCIsInRodW1iIiwiNDUweDQ1MD4iXV0/Girl%20batting%20shot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5200" y="279400"/>
            <a:ext cx="20574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ctrTitle"/>
          </p:nvPr>
        </p:nvSpPr>
        <p:spPr>
          <a:xfrm>
            <a:off x="685800" y="1341438"/>
            <a:ext cx="7772400" cy="2259012"/>
          </a:xfrm>
        </p:spPr>
        <p:txBody>
          <a:bodyPr/>
          <a:lstStyle/>
          <a:p>
            <a:r>
              <a:rPr lang="en-GB" altLang="en-US" sz="8000" smtClean="0"/>
              <a:t>Tynemouth Cricket Club</a:t>
            </a:r>
          </a:p>
        </p:txBody>
      </p:sp>
      <p:sp>
        <p:nvSpPr>
          <p:cNvPr id="6451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altLang="en-US" i="1" smtClean="0">
                <a:solidFill>
                  <a:srgbClr val="FF0000"/>
                </a:solidFill>
              </a:rPr>
              <a:t>A Journey</a:t>
            </a:r>
          </a:p>
        </p:txBody>
      </p:sp>
      <p:pic>
        <p:nvPicPr>
          <p:cNvPr id="6451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6375"/>
            <a:ext cx="8713788" cy="65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1190501" y="420193"/>
            <a:ext cx="6835006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GB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TYNEMOUTH CRICKET CLUB</a:t>
            </a:r>
          </a:p>
        </p:txBody>
      </p:sp>
      <p:sp>
        <p:nvSpPr>
          <p:cNvPr id="64518" name="TextBox 6"/>
          <p:cNvSpPr txBox="1">
            <a:spLocks noChangeArrowheads="1"/>
          </p:cNvSpPr>
          <p:nvPr/>
        </p:nvSpPr>
        <p:spPr bwMode="auto">
          <a:xfrm>
            <a:off x="1835150" y="4797425"/>
            <a:ext cx="53292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6000">
                <a:solidFill>
                  <a:srgbClr val="FFFF00"/>
                </a:solidFill>
              </a:rPr>
              <a:t>A JOURNEY</a:t>
            </a:r>
          </a:p>
        </p:txBody>
      </p:sp>
    </p:spTree>
    <p:extLst>
      <p:ext uri="{BB962C8B-B14F-4D97-AF65-F5344CB8AC3E}">
        <p14:creationId xmlns:p14="http://schemas.microsoft.com/office/powerpoint/2010/main" val="83845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ter pp layout May 2016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SMN2 font Proxima Alt Tg">
      <a:majorFont>
        <a:latin typeface="Proxima Nova Alt Rg"/>
        <a:ea typeface=""/>
        <a:cs typeface="Arial"/>
      </a:majorFont>
      <a:minorFont>
        <a:latin typeface="Proxima Nova Alt Rg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 pp layout May 2016</Template>
  <TotalTime>1699</TotalTime>
  <Words>1207</Words>
  <Application>Microsoft Office PowerPoint</Application>
  <PresentationFormat>On-screen Show (4:3)</PresentationFormat>
  <Paragraphs>332</Paragraphs>
  <Slides>58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9" baseType="lpstr">
      <vt:lpstr>Arial</vt:lpstr>
      <vt:lpstr>Calibri</vt:lpstr>
      <vt:lpstr>Cambria</vt:lpstr>
      <vt:lpstr>Miriam Fixed</vt:lpstr>
      <vt:lpstr>Monotype Sorts</vt:lpstr>
      <vt:lpstr>Proxima Nova Alt Rg</vt:lpstr>
      <vt:lpstr>Tahoma</vt:lpstr>
      <vt:lpstr>Times New Roman</vt:lpstr>
      <vt:lpstr>Verdana</vt:lpstr>
      <vt:lpstr>Wingdings</vt:lpstr>
      <vt:lpstr>Master pp layout May 2016</vt:lpstr>
      <vt:lpstr>How to build a successful  Community Cricket Enterprise</vt:lpstr>
      <vt:lpstr>The power of sport</vt:lpstr>
      <vt:lpstr>Scotland is leading the world in sport social enterprises</vt:lpstr>
      <vt:lpstr>Learn from 62,000 social enterprises in the UK</vt:lpstr>
      <vt:lpstr>Announcing Community Cricket Enterprise</vt:lpstr>
      <vt:lpstr>Community Cricket Enterprise... the eight key strands</vt:lpstr>
      <vt:lpstr>For the community</vt:lpstr>
      <vt:lpstr>PowerPoint Presentation</vt:lpstr>
      <vt:lpstr>Tynemouth Cricket Club</vt:lpstr>
      <vt:lpstr>PowerPoint Presentation</vt:lpstr>
      <vt:lpstr>PowerPoint Presentation</vt:lpstr>
      <vt:lpstr>NatWest CricketForce</vt:lpstr>
      <vt:lpstr>Chance to Shine – Educating through Cricket Teacher Training provided Free play ground marking or artificial wickets for schools</vt:lpstr>
      <vt:lpstr>Other Community Activities</vt:lpstr>
      <vt:lpstr>Ground maintenance work</vt:lpstr>
      <vt:lpstr>COMMUNITY BONFIRE NIGHT </vt:lpstr>
      <vt:lpstr>TYNEMOUTH BEER FESTIVAL</vt:lpstr>
      <vt:lpstr>CLUB SUSTAINABILITY</vt:lpstr>
      <vt:lpstr>VOLUNTEERS</vt:lpstr>
      <vt:lpstr>COMMUNITY SUSTAINABILITY</vt:lpstr>
      <vt:lpstr>PowerPoint Presentation</vt:lpstr>
      <vt:lpstr>PowerPoint Presentation</vt:lpstr>
      <vt:lpstr>PowerPoint Presentation</vt:lpstr>
      <vt:lpstr>                   goes to Bolton</vt:lpstr>
      <vt:lpstr>                     employs an Impact Manager              do you?                             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Factory Skatepark, Dundee</vt:lpstr>
      <vt:lpstr>Street Soccer Scotland</vt:lpstr>
      <vt:lpstr>Valleys Golf – Changing lives through golf Introduced 10,000 people to golf in 2015 </vt:lpstr>
      <vt:lpstr>Common factors</vt:lpstr>
      <vt:lpstr>It is also about getting and  staying in touch</vt:lpstr>
      <vt:lpstr>Create shared value</vt:lpstr>
      <vt:lpstr>Income generation can not be an afterthought</vt:lpstr>
      <vt:lpstr>Mission and Money –  fitting in together?</vt:lpstr>
      <vt:lpstr>From ASK to EARN  a balanced income model</vt:lpstr>
      <vt:lpstr>Donors</vt:lpstr>
      <vt:lpstr>Grants/Funders</vt:lpstr>
      <vt:lpstr>The Robertson Trust</vt:lpstr>
      <vt:lpstr>         Priorities</vt:lpstr>
      <vt:lpstr>         Community Sport</vt:lpstr>
      <vt:lpstr>Commissioner</vt:lpstr>
      <vt:lpstr>Customer: consumer/corporate</vt:lpstr>
      <vt:lpstr>Users/Members… a key source of income</vt:lpstr>
      <vt:lpstr>Corporate Sports Events</vt:lpstr>
      <vt:lpstr>Social pricing – fair for everyone</vt:lpstr>
      <vt:lpstr>Proving the Impact of Community Sport</vt:lpstr>
      <vt:lpstr>PowerPoint Presentation</vt:lpstr>
      <vt:lpstr>From Forth Valley  Community Cricket Enterprise to:</vt:lpstr>
      <vt:lpstr>Mission</vt:lpstr>
      <vt:lpstr>GoForth – where does it sit?</vt:lpstr>
      <vt:lpstr>The next steps for GoForth</vt:lpstr>
      <vt:lpstr>And finally…</vt:lpstr>
      <vt:lpstr>  Thanks for listening…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Svend Elkjaer</dc:creator>
  <cp:lastModifiedBy>Ian Sandbrook</cp:lastModifiedBy>
  <cp:revision>238</cp:revision>
  <dcterms:created xsi:type="dcterms:W3CDTF">2016-05-15T20:01:50Z</dcterms:created>
  <dcterms:modified xsi:type="dcterms:W3CDTF">2016-08-24T09:50:17Z</dcterms:modified>
</cp:coreProperties>
</file>