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0"/>
  </p:notesMasterIdLst>
  <p:handoutMasterIdLst>
    <p:handoutMasterId r:id="rId41"/>
  </p:handout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11" r:id="rId37"/>
    <p:sldId id="308" r:id="rId38"/>
    <p:sldId id="30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342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FA269-F865-4418-8C54-A109405297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0CCF27-0865-4EB2-8385-70EF737958C4}">
      <dgm:prSet phldrT="[Text]"/>
      <dgm:spPr/>
      <dgm:t>
        <a:bodyPr/>
        <a:lstStyle/>
        <a:p>
          <a:r>
            <a:rPr lang="en-GB" dirty="0" smtClean="0"/>
            <a:t>How to deal?</a:t>
          </a:r>
          <a:endParaRPr lang="en-GB" dirty="0"/>
        </a:p>
      </dgm:t>
    </dgm:pt>
    <dgm:pt modelId="{BB9DADDC-6223-4CEC-B808-067DBC94C8A6}" type="parTrans" cxnId="{F165F1A4-3B9C-4643-977B-D36C79FCA02D}">
      <dgm:prSet/>
      <dgm:spPr/>
      <dgm:t>
        <a:bodyPr/>
        <a:lstStyle/>
        <a:p>
          <a:endParaRPr lang="en-GB"/>
        </a:p>
      </dgm:t>
    </dgm:pt>
    <dgm:pt modelId="{51064CEE-04DF-4039-B2A3-A0B4C40C24C5}" type="sibTrans" cxnId="{F165F1A4-3B9C-4643-977B-D36C79FCA02D}">
      <dgm:prSet/>
      <dgm:spPr/>
      <dgm:t>
        <a:bodyPr/>
        <a:lstStyle/>
        <a:p>
          <a:endParaRPr lang="en-GB"/>
        </a:p>
      </dgm:t>
    </dgm:pt>
    <dgm:pt modelId="{F7D321D8-B123-4DAF-B211-4F1B16E2A281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Other sports</a:t>
          </a:r>
          <a:endParaRPr lang="en-GB" dirty="0">
            <a:solidFill>
              <a:schemeClr val="tx1"/>
            </a:solidFill>
          </a:endParaRPr>
        </a:p>
      </dgm:t>
    </dgm:pt>
    <dgm:pt modelId="{9D395BCD-98CB-4DE8-8760-6BF90B5DFBD7}" type="parTrans" cxnId="{BC3CBFF0-134F-4A35-9A6B-20F4D38271A6}">
      <dgm:prSet/>
      <dgm:spPr/>
      <dgm:t>
        <a:bodyPr/>
        <a:lstStyle/>
        <a:p>
          <a:endParaRPr lang="en-GB"/>
        </a:p>
      </dgm:t>
    </dgm:pt>
    <dgm:pt modelId="{FBD631E0-E7B1-4872-B6EA-26C7D498AF3D}" type="sibTrans" cxnId="{BC3CBFF0-134F-4A35-9A6B-20F4D38271A6}">
      <dgm:prSet/>
      <dgm:spPr/>
      <dgm:t>
        <a:bodyPr/>
        <a:lstStyle/>
        <a:p>
          <a:endParaRPr lang="en-GB"/>
        </a:p>
      </dgm:t>
    </dgm:pt>
    <dgm:pt modelId="{AE558CAF-82EE-4AF6-A6A6-0F11F549E61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Other interests </a:t>
          </a:r>
        </a:p>
        <a:p>
          <a:r>
            <a:rPr lang="en-GB" dirty="0" smtClean="0">
              <a:solidFill>
                <a:schemeClr val="tx1"/>
              </a:solidFill>
            </a:rPr>
            <a:t>inc. education</a:t>
          </a:r>
          <a:endParaRPr lang="en-GB" dirty="0">
            <a:solidFill>
              <a:schemeClr val="tx1"/>
            </a:solidFill>
          </a:endParaRPr>
        </a:p>
      </dgm:t>
    </dgm:pt>
    <dgm:pt modelId="{7CCA6920-B97F-49AF-AEEE-F53F4D22592A}" type="parTrans" cxnId="{84E810D6-F6F6-4819-B653-B3CBE2E5FBDB}">
      <dgm:prSet/>
      <dgm:spPr/>
      <dgm:t>
        <a:bodyPr/>
        <a:lstStyle/>
        <a:p>
          <a:endParaRPr lang="en-GB"/>
        </a:p>
      </dgm:t>
    </dgm:pt>
    <dgm:pt modelId="{7A134231-E446-4245-BB92-11D4545BA0D3}" type="sibTrans" cxnId="{84E810D6-F6F6-4819-B653-B3CBE2E5FBDB}">
      <dgm:prSet/>
      <dgm:spPr/>
      <dgm:t>
        <a:bodyPr/>
        <a:lstStyle/>
        <a:p>
          <a:endParaRPr lang="en-GB"/>
        </a:p>
      </dgm:t>
    </dgm:pt>
    <dgm:pt modelId="{610B7EE9-753B-475B-AA4F-A952341D9EB7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Perception of cricket and your club</a:t>
          </a:r>
          <a:endParaRPr lang="en-GB" dirty="0">
            <a:solidFill>
              <a:schemeClr val="tx1"/>
            </a:solidFill>
          </a:endParaRPr>
        </a:p>
      </dgm:t>
    </dgm:pt>
    <dgm:pt modelId="{5B1191FF-5D52-4FAD-A0C3-84FB7EB26E65}" type="parTrans" cxnId="{A2AE790A-C1A0-47C4-AD4A-875AB8E7A096}">
      <dgm:prSet/>
      <dgm:spPr/>
      <dgm:t>
        <a:bodyPr/>
        <a:lstStyle/>
        <a:p>
          <a:endParaRPr lang="en-GB"/>
        </a:p>
      </dgm:t>
    </dgm:pt>
    <dgm:pt modelId="{FD8325D4-D48C-4FCD-8B36-0EC6FCD4F132}" type="sibTrans" cxnId="{A2AE790A-C1A0-47C4-AD4A-875AB8E7A096}">
      <dgm:prSet/>
      <dgm:spPr/>
      <dgm:t>
        <a:bodyPr/>
        <a:lstStyle/>
        <a:p>
          <a:endParaRPr lang="en-GB"/>
        </a:p>
      </dgm:t>
    </dgm:pt>
    <dgm:pt modelId="{B783828D-0DAD-431A-BA07-57A391A924E9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Your club </a:t>
          </a:r>
          <a:r>
            <a:rPr lang="en-GB" dirty="0" err="1" smtClean="0">
              <a:solidFill>
                <a:schemeClr val="tx1"/>
              </a:solidFill>
            </a:rPr>
            <a:t>environemnt</a:t>
          </a:r>
          <a:endParaRPr lang="en-GB" dirty="0">
            <a:solidFill>
              <a:schemeClr val="tx1"/>
            </a:solidFill>
          </a:endParaRPr>
        </a:p>
      </dgm:t>
    </dgm:pt>
    <dgm:pt modelId="{28342E17-1C9B-4DAA-9C8A-08B3EB3B3147}" type="parTrans" cxnId="{81A32D4E-A6D2-4D5A-9E93-EF53434E40A4}">
      <dgm:prSet/>
      <dgm:spPr/>
      <dgm:t>
        <a:bodyPr/>
        <a:lstStyle/>
        <a:p>
          <a:endParaRPr lang="en-GB"/>
        </a:p>
      </dgm:t>
    </dgm:pt>
    <dgm:pt modelId="{FDC7A2D6-123B-4D79-8E69-2E5F88D8C56A}" type="sibTrans" cxnId="{81A32D4E-A6D2-4D5A-9E93-EF53434E40A4}">
      <dgm:prSet/>
      <dgm:spPr/>
      <dgm:t>
        <a:bodyPr/>
        <a:lstStyle/>
        <a:p>
          <a:endParaRPr lang="en-GB"/>
        </a:p>
      </dgm:t>
    </dgm:pt>
    <dgm:pt modelId="{40790555-FB27-416A-AE28-D5F4657C2D39}" type="pres">
      <dgm:prSet presAssocID="{D78FA269-F865-4418-8C54-A1094052973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704E87-AB05-4D57-9AB0-01E37689C558}" type="pres">
      <dgm:prSet presAssocID="{D78FA269-F865-4418-8C54-A10940529739}" presName="matrix" presStyleCnt="0"/>
      <dgm:spPr/>
    </dgm:pt>
    <dgm:pt modelId="{A3276DA8-CC0C-4CE2-8221-386B00EC476E}" type="pres">
      <dgm:prSet presAssocID="{D78FA269-F865-4418-8C54-A10940529739}" presName="tile1" presStyleLbl="node1" presStyleIdx="0" presStyleCnt="4"/>
      <dgm:spPr/>
    </dgm:pt>
    <dgm:pt modelId="{A38A8B57-3EB2-4152-96F3-C0DB828EB592}" type="pres">
      <dgm:prSet presAssocID="{D78FA269-F865-4418-8C54-A109405297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CA46DF-728B-4E08-8DEA-106EEC42C136}" type="pres">
      <dgm:prSet presAssocID="{D78FA269-F865-4418-8C54-A10940529739}" presName="tile2" presStyleLbl="node1" presStyleIdx="1" presStyleCnt="4"/>
      <dgm:spPr/>
      <dgm:t>
        <a:bodyPr/>
        <a:lstStyle/>
        <a:p>
          <a:endParaRPr lang="en-GB"/>
        </a:p>
      </dgm:t>
    </dgm:pt>
    <dgm:pt modelId="{D8B1A789-D321-428C-955D-7B4D3155F515}" type="pres">
      <dgm:prSet presAssocID="{D78FA269-F865-4418-8C54-A109405297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B95536-986E-46C2-8586-89F966032F55}" type="pres">
      <dgm:prSet presAssocID="{D78FA269-F865-4418-8C54-A10940529739}" presName="tile3" presStyleLbl="node1" presStyleIdx="2" presStyleCnt="4"/>
      <dgm:spPr/>
      <dgm:t>
        <a:bodyPr/>
        <a:lstStyle/>
        <a:p>
          <a:endParaRPr lang="en-GB"/>
        </a:p>
      </dgm:t>
    </dgm:pt>
    <dgm:pt modelId="{10441553-DD1D-4D21-B9EB-E621CA5EAB17}" type="pres">
      <dgm:prSet presAssocID="{D78FA269-F865-4418-8C54-A109405297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E6BA0-A5DD-47F5-B542-04EDED9DDBC0}" type="pres">
      <dgm:prSet presAssocID="{D78FA269-F865-4418-8C54-A10940529739}" presName="tile4" presStyleLbl="node1" presStyleIdx="3" presStyleCnt="4"/>
      <dgm:spPr/>
      <dgm:t>
        <a:bodyPr/>
        <a:lstStyle/>
        <a:p>
          <a:endParaRPr lang="en-GB"/>
        </a:p>
      </dgm:t>
    </dgm:pt>
    <dgm:pt modelId="{1D824978-32E5-41BA-A22D-AA9FD604923A}" type="pres">
      <dgm:prSet presAssocID="{D78FA269-F865-4418-8C54-A109405297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6C3807-F248-4C94-8423-EA52C247EDB6}" type="pres">
      <dgm:prSet presAssocID="{D78FA269-F865-4418-8C54-A1094052973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165F1A4-3B9C-4643-977B-D36C79FCA02D}" srcId="{D78FA269-F865-4418-8C54-A10940529739}" destId="{7C0CCF27-0865-4EB2-8385-70EF737958C4}" srcOrd="0" destOrd="0" parTransId="{BB9DADDC-6223-4CEC-B808-067DBC94C8A6}" sibTransId="{51064CEE-04DF-4039-B2A3-A0B4C40C24C5}"/>
    <dgm:cxn modelId="{2930509A-2F65-467B-A6B3-6115507B0D0C}" type="presOf" srcId="{B783828D-0DAD-431A-BA07-57A391A924E9}" destId="{871E6BA0-A5DD-47F5-B542-04EDED9DDBC0}" srcOrd="0" destOrd="0" presId="urn:microsoft.com/office/officeart/2005/8/layout/matrix1"/>
    <dgm:cxn modelId="{84E810D6-F6F6-4819-B653-B3CBE2E5FBDB}" srcId="{7C0CCF27-0865-4EB2-8385-70EF737958C4}" destId="{AE558CAF-82EE-4AF6-A6A6-0F11F549E612}" srcOrd="1" destOrd="0" parTransId="{7CCA6920-B97F-49AF-AEEE-F53F4D22592A}" sibTransId="{7A134231-E446-4245-BB92-11D4545BA0D3}"/>
    <dgm:cxn modelId="{535584A7-0858-4D78-97CE-554DCD090853}" type="presOf" srcId="{610B7EE9-753B-475B-AA4F-A952341D9EB7}" destId="{F0B95536-986E-46C2-8586-89F966032F55}" srcOrd="0" destOrd="0" presId="urn:microsoft.com/office/officeart/2005/8/layout/matrix1"/>
    <dgm:cxn modelId="{65BB2176-AC1F-49AF-8F85-148AEC45CA4D}" type="presOf" srcId="{D78FA269-F865-4418-8C54-A10940529739}" destId="{40790555-FB27-416A-AE28-D5F4657C2D39}" srcOrd="0" destOrd="0" presId="urn:microsoft.com/office/officeart/2005/8/layout/matrix1"/>
    <dgm:cxn modelId="{AB311C3D-A3A4-4924-BB1F-FBA8476F2CCC}" type="presOf" srcId="{B783828D-0DAD-431A-BA07-57A391A924E9}" destId="{1D824978-32E5-41BA-A22D-AA9FD604923A}" srcOrd="1" destOrd="0" presId="urn:microsoft.com/office/officeart/2005/8/layout/matrix1"/>
    <dgm:cxn modelId="{B4F0991A-A9F0-4F79-B1BC-8717A11C8E68}" type="presOf" srcId="{AE558CAF-82EE-4AF6-A6A6-0F11F549E612}" destId="{F5CA46DF-728B-4E08-8DEA-106EEC42C136}" srcOrd="0" destOrd="0" presId="urn:microsoft.com/office/officeart/2005/8/layout/matrix1"/>
    <dgm:cxn modelId="{1884702D-B7DA-4840-8468-EE5DFA1DFBB2}" type="presOf" srcId="{7C0CCF27-0865-4EB2-8385-70EF737958C4}" destId="{126C3807-F248-4C94-8423-EA52C247EDB6}" srcOrd="0" destOrd="0" presId="urn:microsoft.com/office/officeart/2005/8/layout/matrix1"/>
    <dgm:cxn modelId="{A2AE790A-C1A0-47C4-AD4A-875AB8E7A096}" srcId="{7C0CCF27-0865-4EB2-8385-70EF737958C4}" destId="{610B7EE9-753B-475B-AA4F-A952341D9EB7}" srcOrd="2" destOrd="0" parTransId="{5B1191FF-5D52-4FAD-A0C3-84FB7EB26E65}" sibTransId="{FD8325D4-D48C-4FCD-8B36-0EC6FCD4F132}"/>
    <dgm:cxn modelId="{81A32D4E-A6D2-4D5A-9E93-EF53434E40A4}" srcId="{7C0CCF27-0865-4EB2-8385-70EF737958C4}" destId="{B783828D-0DAD-431A-BA07-57A391A924E9}" srcOrd="3" destOrd="0" parTransId="{28342E17-1C9B-4DAA-9C8A-08B3EB3B3147}" sibTransId="{FDC7A2D6-123B-4D79-8E69-2E5F88D8C56A}"/>
    <dgm:cxn modelId="{BC3CBFF0-134F-4A35-9A6B-20F4D38271A6}" srcId="{7C0CCF27-0865-4EB2-8385-70EF737958C4}" destId="{F7D321D8-B123-4DAF-B211-4F1B16E2A281}" srcOrd="0" destOrd="0" parTransId="{9D395BCD-98CB-4DE8-8760-6BF90B5DFBD7}" sibTransId="{FBD631E0-E7B1-4872-B6EA-26C7D498AF3D}"/>
    <dgm:cxn modelId="{D57B68CD-EFAA-49EE-9011-A0CD8301C4B7}" type="presOf" srcId="{F7D321D8-B123-4DAF-B211-4F1B16E2A281}" destId="{A3276DA8-CC0C-4CE2-8221-386B00EC476E}" srcOrd="0" destOrd="0" presId="urn:microsoft.com/office/officeart/2005/8/layout/matrix1"/>
    <dgm:cxn modelId="{03D7E111-2BDE-4E4D-830B-2E3C9FB3A0DF}" type="presOf" srcId="{F7D321D8-B123-4DAF-B211-4F1B16E2A281}" destId="{A38A8B57-3EB2-4152-96F3-C0DB828EB592}" srcOrd="1" destOrd="0" presId="urn:microsoft.com/office/officeart/2005/8/layout/matrix1"/>
    <dgm:cxn modelId="{2603CBB0-084A-445B-B47D-02F401006812}" type="presOf" srcId="{610B7EE9-753B-475B-AA4F-A952341D9EB7}" destId="{10441553-DD1D-4D21-B9EB-E621CA5EAB17}" srcOrd="1" destOrd="0" presId="urn:microsoft.com/office/officeart/2005/8/layout/matrix1"/>
    <dgm:cxn modelId="{7FCCA5C4-DB5B-4C94-82C2-9342790A2ABE}" type="presOf" srcId="{AE558CAF-82EE-4AF6-A6A6-0F11F549E612}" destId="{D8B1A789-D321-428C-955D-7B4D3155F515}" srcOrd="1" destOrd="0" presId="urn:microsoft.com/office/officeart/2005/8/layout/matrix1"/>
    <dgm:cxn modelId="{89B31245-58A1-4058-973E-39A8D2A599A2}" type="presParOf" srcId="{40790555-FB27-416A-AE28-D5F4657C2D39}" destId="{7F704E87-AB05-4D57-9AB0-01E37689C558}" srcOrd="0" destOrd="0" presId="urn:microsoft.com/office/officeart/2005/8/layout/matrix1"/>
    <dgm:cxn modelId="{AC911C24-5604-46A7-B2A8-87BDF6A019FD}" type="presParOf" srcId="{7F704E87-AB05-4D57-9AB0-01E37689C558}" destId="{A3276DA8-CC0C-4CE2-8221-386B00EC476E}" srcOrd="0" destOrd="0" presId="urn:microsoft.com/office/officeart/2005/8/layout/matrix1"/>
    <dgm:cxn modelId="{94D1FEE4-1366-453B-B4AF-3F6D3FF3335B}" type="presParOf" srcId="{7F704E87-AB05-4D57-9AB0-01E37689C558}" destId="{A38A8B57-3EB2-4152-96F3-C0DB828EB592}" srcOrd="1" destOrd="0" presId="urn:microsoft.com/office/officeart/2005/8/layout/matrix1"/>
    <dgm:cxn modelId="{6F81E7DC-E09B-47C1-9835-B5150AB1CA8F}" type="presParOf" srcId="{7F704E87-AB05-4D57-9AB0-01E37689C558}" destId="{F5CA46DF-728B-4E08-8DEA-106EEC42C136}" srcOrd="2" destOrd="0" presId="urn:microsoft.com/office/officeart/2005/8/layout/matrix1"/>
    <dgm:cxn modelId="{35EC3E46-529B-41DB-BF83-720F735F21A3}" type="presParOf" srcId="{7F704E87-AB05-4D57-9AB0-01E37689C558}" destId="{D8B1A789-D321-428C-955D-7B4D3155F515}" srcOrd="3" destOrd="0" presId="urn:microsoft.com/office/officeart/2005/8/layout/matrix1"/>
    <dgm:cxn modelId="{AF307FC8-7DF2-496E-8FF5-90AB4721F2BA}" type="presParOf" srcId="{7F704E87-AB05-4D57-9AB0-01E37689C558}" destId="{F0B95536-986E-46C2-8586-89F966032F55}" srcOrd="4" destOrd="0" presId="urn:microsoft.com/office/officeart/2005/8/layout/matrix1"/>
    <dgm:cxn modelId="{58234E6E-8351-44BB-8F47-5E38DF865F88}" type="presParOf" srcId="{7F704E87-AB05-4D57-9AB0-01E37689C558}" destId="{10441553-DD1D-4D21-B9EB-E621CA5EAB17}" srcOrd="5" destOrd="0" presId="urn:microsoft.com/office/officeart/2005/8/layout/matrix1"/>
    <dgm:cxn modelId="{2598900C-397C-457E-898D-6B5F74BA5934}" type="presParOf" srcId="{7F704E87-AB05-4D57-9AB0-01E37689C558}" destId="{871E6BA0-A5DD-47F5-B542-04EDED9DDBC0}" srcOrd="6" destOrd="0" presId="urn:microsoft.com/office/officeart/2005/8/layout/matrix1"/>
    <dgm:cxn modelId="{3837896E-5C0B-4363-B5EA-2AE038015272}" type="presParOf" srcId="{7F704E87-AB05-4D57-9AB0-01E37689C558}" destId="{1D824978-32E5-41BA-A22D-AA9FD604923A}" srcOrd="7" destOrd="0" presId="urn:microsoft.com/office/officeart/2005/8/layout/matrix1"/>
    <dgm:cxn modelId="{76EB55AE-03C5-4121-BD13-68091E74233D}" type="presParOf" srcId="{40790555-FB27-416A-AE28-D5F4657C2D39}" destId="{126C3807-F248-4C94-8423-EA52C247EDB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276DA8-CC0C-4CE2-8221-386B00EC476E}">
      <dsp:nvSpPr>
        <dsp:cNvPr id="0" name=""/>
        <dsp:cNvSpPr/>
      </dsp:nvSpPr>
      <dsp:spPr>
        <a:xfrm rot="16200000">
          <a:off x="857250" y="-857250"/>
          <a:ext cx="2286000" cy="4000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tx1"/>
              </a:solidFill>
            </a:rPr>
            <a:t>Other sports</a:t>
          </a:r>
          <a:endParaRPr lang="en-GB" sz="2900" kern="1200" dirty="0">
            <a:solidFill>
              <a:schemeClr val="tx1"/>
            </a:solidFill>
          </a:endParaRPr>
        </a:p>
      </dsp:txBody>
      <dsp:txXfrm rot="16200000">
        <a:off x="1142999" y="-1142999"/>
        <a:ext cx="1714500" cy="4000500"/>
      </dsp:txXfrm>
    </dsp:sp>
    <dsp:sp modelId="{F5CA46DF-728B-4E08-8DEA-106EEC42C136}">
      <dsp:nvSpPr>
        <dsp:cNvPr id="0" name=""/>
        <dsp:cNvSpPr/>
      </dsp:nvSpPr>
      <dsp:spPr>
        <a:xfrm>
          <a:off x="4000500" y="0"/>
          <a:ext cx="4000500" cy="2286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tx1"/>
              </a:solidFill>
            </a:rPr>
            <a:t>Other interests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tx1"/>
              </a:solidFill>
            </a:rPr>
            <a:t>inc. education</a:t>
          </a:r>
          <a:endParaRPr lang="en-GB" sz="2900" kern="1200" dirty="0">
            <a:solidFill>
              <a:schemeClr val="tx1"/>
            </a:solidFill>
          </a:endParaRPr>
        </a:p>
      </dsp:txBody>
      <dsp:txXfrm>
        <a:off x="4000500" y="0"/>
        <a:ext cx="4000500" cy="1714500"/>
      </dsp:txXfrm>
    </dsp:sp>
    <dsp:sp modelId="{F0B95536-986E-46C2-8586-89F966032F55}">
      <dsp:nvSpPr>
        <dsp:cNvPr id="0" name=""/>
        <dsp:cNvSpPr/>
      </dsp:nvSpPr>
      <dsp:spPr>
        <a:xfrm rot="10800000">
          <a:off x="0" y="2286000"/>
          <a:ext cx="4000500" cy="2286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tx1"/>
              </a:solidFill>
            </a:rPr>
            <a:t>Perception of cricket and your club</a:t>
          </a:r>
          <a:endParaRPr lang="en-GB" sz="2900" kern="1200" dirty="0">
            <a:solidFill>
              <a:schemeClr val="tx1"/>
            </a:solidFill>
          </a:endParaRPr>
        </a:p>
      </dsp:txBody>
      <dsp:txXfrm rot="10800000">
        <a:off x="0" y="2857500"/>
        <a:ext cx="4000500" cy="1714500"/>
      </dsp:txXfrm>
    </dsp:sp>
    <dsp:sp modelId="{871E6BA0-A5DD-47F5-B542-04EDED9DDBC0}">
      <dsp:nvSpPr>
        <dsp:cNvPr id="0" name=""/>
        <dsp:cNvSpPr/>
      </dsp:nvSpPr>
      <dsp:spPr>
        <a:xfrm rot="5400000">
          <a:off x="4857750" y="1428750"/>
          <a:ext cx="2286000" cy="4000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tx1"/>
              </a:solidFill>
            </a:rPr>
            <a:t>Your club </a:t>
          </a:r>
          <a:r>
            <a:rPr lang="en-GB" sz="2900" kern="1200" dirty="0" err="1" smtClean="0">
              <a:solidFill>
                <a:schemeClr val="tx1"/>
              </a:solidFill>
            </a:rPr>
            <a:t>environemnt</a:t>
          </a:r>
          <a:endParaRPr lang="en-GB" sz="2900" kern="1200" dirty="0">
            <a:solidFill>
              <a:schemeClr val="tx1"/>
            </a:solidFill>
          </a:endParaRPr>
        </a:p>
      </dsp:txBody>
      <dsp:txXfrm rot="5400000">
        <a:off x="5143500" y="1714500"/>
        <a:ext cx="1714500" cy="4000500"/>
      </dsp:txXfrm>
    </dsp:sp>
    <dsp:sp modelId="{126C3807-F248-4C94-8423-EA52C247EDB6}">
      <dsp:nvSpPr>
        <dsp:cNvPr id="0" name=""/>
        <dsp:cNvSpPr/>
      </dsp:nvSpPr>
      <dsp:spPr>
        <a:xfrm>
          <a:off x="2800349" y="1714500"/>
          <a:ext cx="2400300" cy="1143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How to deal?</a:t>
          </a:r>
          <a:endParaRPr lang="en-GB" sz="2900" kern="1200" dirty="0"/>
        </a:p>
      </dsp:txBody>
      <dsp:txXfrm>
        <a:off x="2800349" y="1714500"/>
        <a:ext cx="2400300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47D6C-F4B1-4709-8C56-3F2E24BC8219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063AD-353F-46AF-A163-50AD80F860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7803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D2AD-7C98-4CB3-A362-F6419186CE54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24AF-5693-4A4A-8D4A-91AA486BEE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913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E26C09-B1B0-4A60-A29F-A7177CA618E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D1A4-07E5-F945-BF11-B5AD1C8E4699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35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D1A4-07E5-F945-BF11-B5AD1C8E4699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D1A4-07E5-F945-BF11-B5AD1C8E4699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39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304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8614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938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925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66738" y="1447800"/>
            <a:ext cx="8001000" cy="45720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291286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47800"/>
            <a:ext cx="8001000" cy="45720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60576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66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074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5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52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80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28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3977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87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49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8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96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87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2148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505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36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573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47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2095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2838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4478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29540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1800" y="6019800"/>
            <a:ext cx="20304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270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Proxima Nova Alt Rg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3000">
          <a:solidFill>
            <a:srgbClr val="002060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6D0C-5CD8-404D-BD99-2AC3435B846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5/27/2016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6F79-CD9B-BD49-9A8A-218341D6136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source=images&amp;cd=&amp;cad=rja&amp;docid=hX1faHw1U-L0wM&amp;tbnid=ahw24yclO7tBYM:&amp;ved=0CAgQjRwwAA&amp;url=http://www.cricketscotland.com/news/article/cricket-scotland-launch-new-app/&amp;ei=eoprUv3jAYSE4ASRm4DABA&amp;psig=AFQjCNFc_cBqrliesrECs0xHrUJms6lUdA&amp;ust=138286591407420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.uk/imgres?imgurl=http://www.gloucestershirecricketboard.com/sites/default/files/DSC_3500_1.JPG&amp;imgrefurl=http://www.gloucestershirecricketboard.com/youth-cricket/girls&amp;docid=hW9uM6CegLPKcM&amp;tbnid=cz9qg3JQQ60pQM:&amp;w=3008&amp;h=2000&amp;bih=537&amp;biw=1366&amp;ved=0ahUKEwit6-uJgPDMAhVBD8AKHbCUCIIQMwhiKCkwKQ&amp;iact=mrc&amp;uact=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.uk/url?sa=i&amp;rct=j&amp;q=&amp;esrc=s&amp;source=images&amp;cd=&amp;cad=rja&amp;uact=8&amp;ved=0ahUKEwjzrKDDgPDMAhWJCMAKHfwzD8AQjRwIBw&amp;url=https://sportsmarketingnetwork.wordpress.com/2016/02/06/galloway-cricket-club-a-hub-for-the-community/&amp;bvm=bv.122676328,d.ZGg&amp;psig=AFQjCNEw7WTHsm8lh4hPgoDvVeATLKSDsg&amp;ust=146408625923548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bkrz-m8DJAhVGWRQKHT7vBtIQjRwIBw&amp;url=http://livestream.com/cricketwireless/techn9ne&amp;bvm=bv.108538919,d.cWw&amp;psig=AFQjCNHQIF3jbnJ1PiEV4xWHNnWa00Rpvw&amp;ust=1449250207555989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.uk/url?sa=i&amp;rct=j&amp;q=&amp;esrc=s&amp;source=images&amp;cd=&amp;cad=rja&amp;uact=8&amp;ved=0ahUKEwj4yPTnnMDJAhUDUhQKHeqYAG8QjRwIBw&amp;url=http://www.ocrb.com.au/entertain_sports.html&amp;psig=AFQjCNFxBFoDF9B3D8arykR3TE45Lj4RWg&amp;ust=1449250432146683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u5Nqf9L_JAhUHaRQKHf6rB60QjRwIBw&amp;url=http://www.chancetoshine.org/about-us/what-we-do/girls-cricket&amp;bvm=bv.108538919,d.d24&amp;psig=AFQjCNFOes7EyNOflPyVDEPhaSwk8fCAfA&amp;ust=1449239563154892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s://www.google.co.uk/url?sa=i&amp;rct=j&amp;q=&amp;esrc=s&amp;source=images&amp;cd=&amp;cad=rja&amp;uact=8&amp;ved=0CAcQjRxqFQoTCJTvssGQ7sYCFYjucgodXdMGgg&amp;url=https://en.wikipedia.org/wiki/Churchill_Square_(Brighton_and_Hove)&amp;ei=nTqvVdSsOojdywPdppuQCA&amp;bvm=bv.98197061,d.bGQ&amp;psig=AFQjCNGk1nWChkz0vMMBBAzHmU0fks7_lg&amp;ust=143763356090723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jX28bM87_JAhWFTBQKHU9TDcwQjRwIBw&amp;url=http://www.toysrus.co.uk/toys/browse/outdoor-sports/sports/cricket/_/N-103161&amp;psig=AFQjCNEFJ4WnzHrVFI2xFY5NXrU2T1m0Pw&amp;ust=1449239376491493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google.co.uk/url?sa=i&amp;rct=j&amp;q=&amp;esrc=s&amp;source=images&amp;cd=&amp;cad=rja&amp;uact=8&amp;ved=0CAcQjRxqFQoTCIWx9qeR7sYCFecQcgodZTEMjA&amp;url=http://www.findseedo.com/spshows.html&amp;ei=dDuvVYWnO-ehyAPl4rDgCA&amp;bvm=bv.98197061,d.bGQ&amp;psig=AFQjCNEC3pLXjTSiL_GmMdWppt5pEUitwg&amp;ust=1437633767138991" TargetMode="External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.uk/url?sa=i&amp;rct=j&amp;q=&amp;esrc=s&amp;source=images&amp;cd=&amp;cad=rja&amp;uact=8&amp;ved=0ahUKEwj3jPm88tPKAhVCwBQKHcK1BpsQjRwIBw&amp;url=http://pakistaniat.com/2009/06/26/have-you-played-cricket-like-this-in-pakistan/&amp;psig=AFQjCNF76HWq-AXutaSo2P3UdB_L9stVpw&amp;ust=14543242222567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www.google.co.uk/url?sa=i&amp;rct=j&amp;q=&amp;esrc=s&amp;source=images&amp;cd=&amp;cad=rja&amp;uact=8&amp;ved=0ahUKEwjb3IWp99PKAhVJthQKHaO6Aa0QjRwIBw&amp;url=http://www.pakpassion.net/ppforum/showthread.php?183549-My-guide-on-how-to-produce-a-durable-tape-ball&amp;psig=AFQjCNFBDJDuKMET005hIZfQ506Ivw397A&amp;ust=1454325609560884" TargetMode="Externa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.uk/url?sa=i&amp;rct=j&amp;q=&amp;esrc=s&amp;source=images&amp;cd=&amp;cad=rja&amp;uact=8&amp;ved=0ahUKEwjZ88TT6fnMAhWMKcAKHeU3Aq4QjRwIBw&amp;url=http%3A%2F%2Fwww.coolsmartphone.com%2F2011%2F06%2F22%2Fnow-your-children-can-have-a-tablet-too%2F&amp;bvm=bv.122676328,d.ZGg&amp;psig=AFQjCNH9knhTf8YQT7r1YO4nGQI4_SX5_A&amp;ust=14644237240961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.uk/url?sa=i&amp;rct=j&amp;q=&amp;esrc=s&amp;source=images&amp;cd=&amp;ved=0ahUKEwjI-fWh6vnMAhWCCcAKHfmgAgUQjRwIBw&amp;url=http://www.blighparkcricket.org.au/Milo-in2CRICKET.aspx?rw=c&amp;bvm=bv.122676328,d.ZGg&amp;psig=AFQjCNFJs1tbSpJk7bVFK8c-V699Q1hZFQ&amp;ust=146442387620137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goodreads.com/author/show/26810.Andrew_Smith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_aprxcO9g" TargetMode="External"/><Relationship Id="rId2" Type="http://schemas.openxmlformats.org/officeDocument/2006/relationships/hyperlink" Target="https://twitter.com/CricketScotland/status/719836346592808961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tiff"/><Relationship Id="rId5" Type="http://schemas.openxmlformats.org/officeDocument/2006/relationships/image" Target="../media/image51.tiff"/><Relationship Id="rId4" Type="http://schemas.openxmlformats.org/officeDocument/2006/relationships/hyperlink" Target="https://www.youtube.com/watch?v=7xK_5CpPLhw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itly.com/bitlinks/25lghDV" TargetMode="External"/><Relationship Id="rId2" Type="http://schemas.openxmlformats.org/officeDocument/2006/relationships/hyperlink" Target="https://hootsuite.com/dashboard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tiff"/><Relationship Id="rId5" Type="http://schemas.openxmlformats.org/officeDocument/2006/relationships/hyperlink" Target="http://www.fotor.com/app.html" TargetMode="External"/><Relationship Id="rId4" Type="http://schemas.openxmlformats.org/officeDocument/2006/relationships/hyperlink" Target="https://www.facebook.com/Cricket-Scotland-132336860172175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benfox@cricketscotland.com" TargetMode="External"/><Relationship Id="rId2" Type="http://schemas.openxmlformats.org/officeDocument/2006/relationships/hyperlink" Target="mailto:svend@smnuk.com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y7bCG_dvMAhWlKcAKHZAsDOcQjRwIBw&amp;url=http://www.somersetcricketboard.co.uk/clubs/become-a-chance-to-shine-cricket-club&amp;psig=AFQjCNGT3O-zJfmG0d5OYWQ2gle-B89mnA&amp;ust=146339812586491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docid=y-Zz8SJvKqix0M&amp;tbnid=k-Qb94g9oa2ggM:&amp;ved=0CAUQjRw&amp;url=http://www.twevans.com/16-X-27-GO-AWAY-COCOA-MAT_p_1503.html&amp;ei=gTPpUvC9D6qr0gW1rIDIDg&amp;bvm=bv.60157871,d.ZG4&amp;psig=AFQjCNEVHztnjWcMmhHGs9kVzTDRJRUU2g&amp;ust=13911011729875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uk/url?sa=i&amp;rct=j&amp;q=&amp;esrc=s&amp;source=images&amp;cd=&amp;cad=rja&amp;docid=qu1GoFJCfknBRM&amp;tbnid=yrRk7VBbQFG_UM:&amp;ved=0CAUQjRw&amp;url=http://en.wikipedia.org/wiki/File:Masswelcomemat.jpg&amp;ei=xTPpUp2iA8Kl0AXtrIGgAQ&amp;psig=AFQjCNFnUNro0v3ofOv455u1AyNZ4YUUKg&amp;ust=1391101246847821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ahUKEwi16Na65_nMAhWqLMAKHYxnDOcQjRwIBw&amp;url=http://www.intouchcricket.co.uk/news.php&amp;psig=AFQjCNFhwTrMlLAXmpgm9sUvGwB-590QmQ&amp;ust=14644231142598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jQl-D65_nMAhXqKMAKHWVCAw4QjRwIBw&amp;url=http://www.wisbechstandard.co.uk/wisbech-life/gallery_wisbech_s_youth_cricket_week_deemed_best_one_yet_1_587950&amp;psig=AFQjCNFhwTrMlLAXmpgm9sUvGwB-590QmQ&amp;ust=1464423114259886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source=images&amp;cd=&amp;cad=rja&amp;uact=8&amp;ved=0ahUKEwi3rqbb5_nMAhVDJcAKHU8JBjMQjRwIBw&amp;url=http://www.gettyimages.co.uk/detail/news-photo/england-cricketer-eoin-morgan-takes-part-in-a-coaching-news-photo/453731520&amp;psig=AFQjCNFhwTrMlLAXmpgm9sUvGwB-590QmQ&amp;ust=146442311425988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ved=0ahUKEwi4-sGx6PnMAhXKDcAKHeDnDPoQjRwIBw&amp;url=http://churchexecutive.com/archives/church-communication-tools-3&amp;bvm=bv.122676328,d.ZGg&amp;psig=AFQjCNFF3PF1bOnOabtAj3bsZ7ri84kW7A&amp;ust=146442336216519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b="1" i="1" smtClean="0"/>
              <a:t>CoolCricket</a:t>
            </a:r>
            <a:br>
              <a:rPr lang="en-GB" altLang="en-US" b="1" i="1" smtClean="0"/>
            </a:br>
            <a:r>
              <a:rPr lang="en-GB" altLang="en-US" sz="2800" i="1" smtClean="0"/>
              <a:t>Getting more young people into cricket</a:t>
            </a:r>
            <a:endParaRPr lang="en-GB" altLang="en-US" sz="2800" b="1" i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667000"/>
            <a:ext cx="7010400" cy="2362200"/>
          </a:xfrm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rgbClr val="C00000"/>
                </a:solidFill>
              </a:rPr>
              <a:t>29</a:t>
            </a:r>
            <a:r>
              <a:rPr lang="en-GB" alt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GB" altLang="en-US" b="1" dirty="0" smtClean="0">
                <a:solidFill>
                  <a:srgbClr val="C00000"/>
                </a:solidFill>
              </a:rPr>
              <a:t> May </a:t>
            </a:r>
            <a:r>
              <a:rPr lang="en-GB" altLang="en-US" b="1" dirty="0" smtClean="0">
                <a:solidFill>
                  <a:srgbClr val="C00000"/>
                </a:solidFill>
              </a:rPr>
              <a:t>2016</a:t>
            </a:r>
          </a:p>
          <a:p>
            <a:pPr algn="ctr"/>
            <a:r>
              <a:rPr lang="en-GB" altLang="en-US" b="1" dirty="0" smtClean="0">
                <a:solidFill>
                  <a:srgbClr val="0000CC"/>
                </a:solidFill>
              </a:rPr>
              <a:t>Ben Fox</a:t>
            </a:r>
          </a:p>
          <a:p>
            <a:pPr algn="ctr"/>
            <a:r>
              <a:rPr lang="en-GB" altLang="en-US" b="1" dirty="0" smtClean="0">
                <a:solidFill>
                  <a:srgbClr val="0000CC"/>
                </a:solidFill>
              </a:rPr>
              <a:t>Cricket Scotland</a:t>
            </a:r>
          </a:p>
          <a:p>
            <a:pPr algn="ctr"/>
            <a:r>
              <a:rPr lang="en-GB" altLang="en-US" b="1" dirty="0" smtClean="0"/>
              <a:t>Svend Elkjaer</a:t>
            </a:r>
          </a:p>
          <a:p>
            <a:pPr algn="ctr"/>
            <a:r>
              <a:rPr lang="en-GB" altLang="en-US" b="1" dirty="0" smtClean="0"/>
              <a:t>Sports Marketing Network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         </a:t>
            </a:r>
          </a:p>
          <a:p>
            <a:endParaRPr lang="en-US" altLang="en-US" dirty="0" smtClean="0"/>
          </a:p>
        </p:txBody>
      </p:sp>
      <p:pic>
        <p:nvPicPr>
          <p:cNvPr id="3076" name="irc_mi" descr="http://t2.gstatic.com/images?q=tbn:ANd9GcR8j76MDtYZTLDCzZf5bJwzhsh8HprZQcNMTHygCdKteml-RfShO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953000"/>
            <a:ext cx="1117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#ShePlaysCricket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Getting more girls into cricket</a:t>
            </a:r>
          </a:p>
          <a:p>
            <a:r>
              <a:rPr lang="en-GB" altLang="en-US" smtClean="0"/>
              <a:t>Music, fun and cake…</a:t>
            </a:r>
          </a:p>
          <a:p>
            <a:r>
              <a:rPr lang="en-GB" altLang="en-US" smtClean="0"/>
              <a:t>Boys and girls together? Or separate?</a:t>
            </a:r>
          </a:p>
          <a:p>
            <a:endParaRPr lang="en-GB" altLang="en-US" smtClean="0"/>
          </a:p>
        </p:txBody>
      </p:sp>
      <p:pic>
        <p:nvPicPr>
          <p:cNvPr id="11268" name="Picture 3" descr="Image result for girls crick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00438"/>
            <a:ext cx="262096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s://sportsmarketingnetwork.files.wordpress.com/2016/02/galloway-girls-crick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24363"/>
            <a:ext cx="573087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The WHOLE experience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Think of the whole experience of joining your club: </a:t>
            </a:r>
          </a:p>
          <a:p>
            <a:pPr lvl="3" eaLnBrk="1" hangingPunct="1">
              <a:defRPr/>
            </a:pPr>
            <a:r>
              <a:rPr lang="en-GB" dirty="0" smtClean="0"/>
              <a:t>Decision to attend</a:t>
            </a:r>
          </a:p>
          <a:p>
            <a:pPr lvl="3" eaLnBrk="1" hangingPunct="1">
              <a:defRPr/>
            </a:pPr>
            <a:r>
              <a:rPr lang="en-GB" dirty="0" smtClean="0"/>
              <a:t>Seek information</a:t>
            </a:r>
          </a:p>
          <a:p>
            <a:pPr lvl="3" eaLnBrk="1" hangingPunct="1">
              <a:defRPr/>
            </a:pPr>
            <a:r>
              <a:rPr lang="en-GB" dirty="0" smtClean="0"/>
              <a:t>Booking</a:t>
            </a:r>
          </a:p>
          <a:p>
            <a:pPr lvl="3" eaLnBrk="1" hangingPunct="1">
              <a:defRPr/>
            </a:pPr>
            <a:r>
              <a:rPr lang="en-GB" dirty="0" smtClean="0"/>
              <a:t>Before</a:t>
            </a:r>
          </a:p>
          <a:p>
            <a:pPr lvl="3" eaLnBrk="1" hangingPunct="1">
              <a:defRPr/>
            </a:pPr>
            <a:r>
              <a:rPr lang="en-GB" dirty="0" smtClean="0"/>
              <a:t>Transport/Arrival</a:t>
            </a:r>
          </a:p>
          <a:p>
            <a:pPr lvl="3" eaLnBrk="1" hangingPunct="1">
              <a:defRPr/>
            </a:pPr>
            <a:r>
              <a:rPr lang="en-GB" dirty="0" smtClean="0"/>
              <a:t>Experience at your club/Session</a:t>
            </a:r>
          </a:p>
          <a:p>
            <a:pPr lvl="3" eaLnBrk="1" hangingPunct="1">
              <a:defRPr/>
            </a:pPr>
            <a:r>
              <a:rPr lang="en-GB" dirty="0" smtClean="0"/>
              <a:t>Do you make them feel that your club is cool?</a:t>
            </a:r>
          </a:p>
          <a:p>
            <a:pPr lvl="3" eaLnBrk="1" hangingPunct="1">
              <a:defRPr/>
            </a:pPr>
            <a:r>
              <a:rPr lang="en-GB" dirty="0" smtClean="0"/>
              <a:t>The WOW bits</a:t>
            </a:r>
          </a:p>
          <a:p>
            <a:pPr lvl="3" eaLnBrk="1" hangingPunct="1">
              <a:defRPr/>
            </a:pPr>
            <a:r>
              <a:rPr lang="en-GB" dirty="0" smtClean="0"/>
              <a:t>Follow up (social media)</a:t>
            </a:r>
          </a:p>
          <a:p>
            <a:pPr lvl="3" eaLnBrk="1" hangingPunct="1">
              <a:defRPr/>
            </a:pPr>
            <a:r>
              <a:rPr lang="en-GB" dirty="0" smtClean="0"/>
              <a:t>Ask/listen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smtClean="0"/>
              <a:t>Welcome to </a:t>
            </a:r>
            <a:r>
              <a:rPr lang="en-GB" altLang="en-US" sz="4000" smtClean="0">
                <a:solidFill>
                  <a:srgbClr val="C00000"/>
                </a:solidFill>
              </a:rPr>
              <a:t>your </a:t>
            </a:r>
            <a:r>
              <a:rPr lang="en-GB" altLang="en-US" sz="4000" smtClean="0"/>
              <a:t>club?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13316" name="Picture 4" descr="4240516107_51c41615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1534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400" smtClean="0">
                <a:solidFill>
                  <a:srgbClr val="C00000"/>
                </a:solidFill>
              </a:rPr>
              <a:t>Where do you fit in with young people’s lives?</a:t>
            </a:r>
          </a:p>
        </p:txBody>
      </p:sp>
      <p:pic>
        <p:nvPicPr>
          <p:cNvPr id="19459" name="il_fi" descr="http://th08.deviantart.net/fs70/150/i/2010/161/c/8/Teenage_Boy_Four___Bored_by_StockusMaximu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3124200" cy="2286000"/>
          </a:xfrm>
        </p:spPr>
      </p:pic>
      <p:pic>
        <p:nvPicPr>
          <p:cNvPr id="19460" name="il_fi" descr="http://www.bbc.co.uk/blogs/thereporters/markeaston/teenag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47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l_fi" descr="http://www.proquestk12.com/bulletins/10JUN/images/0610_CM_Swimm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46482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l_fi" descr="http://1.bp.blogspot.com/_ctegQMr8W9Y/TQjvjJL9J4I/AAAAAAAAADQ/zZP18s5IwSU/s1600/Relationship+BF+G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4478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il_fi" descr="http://static.guim.co.uk/sys-images/Guardian/Pix/pictures/2012/3/2/1330705101837/Teenagers-teenage-boys-pl-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00" y="4229100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400" smtClean="0">
                <a:solidFill>
                  <a:srgbClr val="C00000"/>
                </a:solidFill>
              </a:rPr>
              <a:t>Where do you fit in with young people’s lives</a:t>
            </a:r>
            <a:r>
              <a:rPr lang="en-GB" altLang="en-US" sz="2800" smtClean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0483" name="il_fi" descr="http://textingagirl.com/wp-content/uploads/2010/09/SMS-messaging-a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8100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l_fi" descr="http://www.dreamstime.com/teenage-girls-hanging-around-thumb92723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4343400"/>
            <a:ext cx="2438400" cy="2286000"/>
          </a:xfrm>
        </p:spPr>
      </p:pic>
      <p:pic>
        <p:nvPicPr>
          <p:cNvPr id="20485" name="il_fi" descr="http://www.wayfaring.info/wp-content/uploads/2011/01/girls-shop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1295400"/>
            <a:ext cx="47625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l_fi" descr="http://www.glamquotes.com/wp-content/uploads/2011/12/boyfrie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3268663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l_fi" descr="http://t0.gstatic.com/images?q=tbn:ANd9GcStWHMB2LSUiBXjaGDj_1y5Poz2VRDhD8tupRRwYolWSccT5bChCQiHc2Wj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114800"/>
            <a:ext cx="25146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smtClean="0"/>
              <a:t>Westquarter &amp; Redding CC</a:t>
            </a:r>
            <a:br>
              <a:rPr lang="en-GB" altLang="en-US" sz="3200" smtClean="0"/>
            </a:br>
            <a:r>
              <a:rPr lang="en-GB" altLang="en-US" sz="3200" i="1" smtClean="0"/>
              <a:t>Introducing “The Westies”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altLang="en-US" smtClean="0"/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</a:t>
            </a:r>
            <a:r>
              <a:rPr lang="en-GB" altLang="en-US" sz="3600" b="1" smtClean="0">
                <a:solidFill>
                  <a:srgbClr val="002060"/>
                </a:solidFill>
              </a:rPr>
              <a:t>“The friendliest cricket club in The Forth Valley”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</p:txBody>
      </p:sp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14341" name="Picture 3" descr="http://www.wrcc.org.uk/images/Wes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320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Let people dip a </a:t>
            </a:r>
            <a:r>
              <a:rPr lang="en-GB" altLang="en-US" b="1" smtClean="0">
                <a:solidFill>
                  <a:srgbClr val="C00000"/>
                </a:solidFill>
              </a:rPr>
              <a:t>TOE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altLang="en-US" b="1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en-GB" altLang="en-US" b="1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altLang="en-US" sz="4000" b="1" smtClean="0">
                <a:solidFill>
                  <a:srgbClr val="C00000"/>
                </a:solidFill>
              </a:rPr>
              <a:t>T</a:t>
            </a:r>
            <a:r>
              <a:rPr lang="en-GB" altLang="en-US" sz="4000" b="1" smtClean="0"/>
              <a:t>ry</a:t>
            </a:r>
          </a:p>
          <a:p>
            <a:pPr>
              <a:buFont typeface="Wingdings" pitchFamily="2" charset="2"/>
              <a:buNone/>
            </a:pPr>
            <a:r>
              <a:rPr lang="en-GB" altLang="en-US" sz="4000" b="1" smtClean="0">
                <a:solidFill>
                  <a:srgbClr val="C00000"/>
                </a:solidFill>
              </a:rPr>
              <a:t>O</a:t>
            </a:r>
            <a:r>
              <a:rPr lang="en-GB" altLang="en-US" sz="4000" b="1" smtClean="0"/>
              <a:t>bserve</a:t>
            </a:r>
          </a:p>
          <a:p>
            <a:pPr>
              <a:buFont typeface="Wingdings" pitchFamily="2" charset="2"/>
              <a:buNone/>
            </a:pPr>
            <a:r>
              <a:rPr lang="en-GB" altLang="en-US" sz="4000" b="1" smtClean="0">
                <a:solidFill>
                  <a:srgbClr val="C00000"/>
                </a:solidFill>
              </a:rPr>
              <a:t>E</a:t>
            </a:r>
            <a:r>
              <a:rPr lang="en-GB" altLang="en-US" sz="4000" b="1" smtClean="0"/>
              <a:t>xperience</a:t>
            </a:r>
          </a:p>
        </p:txBody>
      </p:sp>
      <p:pic>
        <p:nvPicPr>
          <p:cNvPr id="15364" name="il_fi" descr="http://www.bdb.co.uk/wp-content/uploads/2011/12/Dipping-a-toe-in-water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00200"/>
            <a:ext cx="38100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smtClean="0"/>
              <a:t>Provide </a:t>
            </a:r>
            <a:r>
              <a:rPr lang="en-GB" altLang="en-US" sz="3600" b="1" smtClean="0">
                <a:solidFill>
                  <a:srgbClr val="C00000"/>
                </a:solidFill>
                <a:latin typeface="Algerian" pitchFamily="82" charset="0"/>
              </a:rPr>
              <a:t>great </a:t>
            </a:r>
            <a:r>
              <a:rPr lang="en-GB" altLang="en-US" sz="3600" b="1" smtClean="0"/>
              <a:t>experiences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mtClean="0"/>
              <a:t>Why are they leaving?</a:t>
            </a:r>
          </a:p>
          <a:p>
            <a:r>
              <a:rPr lang="en-GB" altLang="en-US" b="1" smtClean="0">
                <a:solidFill>
                  <a:srgbClr val="C00000"/>
                </a:solidFill>
              </a:rPr>
              <a:t>Boring and repetitive coaching</a:t>
            </a:r>
          </a:p>
          <a:p>
            <a:pPr>
              <a:buFont typeface="Wingdings" pitchFamily="2" charset="2"/>
              <a:buNone/>
            </a:pPr>
            <a:r>
              <a:rPr lang="en-GB" altLang="en-US" sz="1400" i="1" smtClean="0"/>
              <a:t>	</a:t>
            </a:r>
            <a:r>
              <a:rPr lang="en-GB" altLang="en-US" sz="1800" i="1" smtClean="0"/>
              <a:t>Waiting around</a:t>
            </a:r>
          </a:p>
          <a:p>
            <a:pPr>
              <a:buFont typeface="Wingdings" pitchFamily="2" charset="2"/>
              <a:buNone/>
            </a:pPr>
            <a:r>
              <a:rPr lang="en-GB" altLang="en-US" sz="1800" i="1" smtClean="0"/>
              <a:t>	The same sort of activities in each session</a:t>
            </a:r>
          </a:p>
          <a:p>
            <a:r>
              <a:rPr lang="en-GB" altLang="en-US" sz="1800" smtClean="0"/>
              <a:t>Didn’t like the coach</a:t>
            </a:r>
          </a:p>
          <a:p>
            <a:r>
              <a:rPr lang="en-GB" altLang="en-US" sz="1800" smtClean="0"/>
              <a:t>No longer enjoyed it</a:t>
            </a:r>
          </a:p>
          <a:p>
            <a:r>
              <a:rPr lang="en-GB" altLang="en-US" sz="1800" smtClean="0"/>
              <a:t>No one listened to me</a:t>
            </a:r>
          </a:p>
          <a:p>
            <a:r>
              <a:rPr lang="en-GB" altLang="en-US" sz="1800" smtClean="0"/>
              <a:t>Not enough focus on the social aspects</a:t>
            </a:r>
          </a:p>
          <a:p>
            <a:r>
              <a:rPr lang="en-GB" altLang="en-US" b="1" smtClean="0">
                <a:solidFill>
                  <a:srgbClr val="C00000"/>
                </a:solidFill>
              </a:rPr>
              <a:t>£ = No 7</a:t>
            </a:r>
            <a:endParaRPr lang="en-GB" altLang="en-US" smtClean="0"/>
          </a:p>
          <a:p>
            <a:pPr>
              <a:buFont typeface="Wingdings" pitchFamily="2" charset="2"/>
              <a:buNone/>
            </a:pPr>
            <a:r>
              <a:rPr lang="en-GB" altLang="en-US" smtClean="0"/>
              <a:t>81% of young people who left gymnastics said the clubs didn’t care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	 </a:t>
            </a:r>
          </a:p>
        </p:txBody>
      </p:sp>
      <p:pic>
        <p:nvPicPr>
          <p:cNvPr id="16388" name="il_fi" descr="http://naptimecards.files.wordpress.com/2010/05/bored-girl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95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/>
              <a:t>Could this sign be </a:t>
            </a:r>
            <a:br>
              <a:rPr lang="en-GB" sz="3200" smtClean="0"/>
            </a:br>
            <a:r>
              <a:rPr lang="en-GB" sz="3200" smtClean="0"/>
              <a:t>hanging outside your club?</a:t>
            </a:r>
          </a:p>
        </p:txBody>
      </p:sp>
      <p:pic>
        <p:nvPicPr>
          <p:cNvPr id="66563" name="Picture 2" descr="C:\Users\Svend\AppData\Local\Microsoft\Windows\Temporary Internet Files\Content.Outlook\3VFYE3LS\IMG_028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32" t="5000" r="5333" b="10001"/>
          <a:stretch>
            <a:fillRect/>
          </a:stretch>
        </p:blipFill>
        <p:spPr>
          <a:xfrm>
            <a:off x="685800" y="1447800"/>
            <a:ext cx="7924800" cy="44196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Events: Cricket and... </a:t>
            </a:r>
          </a:p>
        </p:txBody>
      </p:sp>
      <p:pic>
        <p:nvPicPr>
          <p:cNvPr id="18435" name="Picture 6" descr="http://www.cricketscotland.com/media/resources/Girls-Womens/KwikGirls%20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rc_mi" descr="http://img.new.livestream.com/events/00000000002afe1e/b23f30eb-e626-4792-b840-87f978335e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962400"/>
            <a:ext cx="16573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s://encrypted-tbn0.gstatic.com/images?q=tbn:ANd9GcTNbE9qp8std_p6mGnEdnIo8B8BcYqLoLvZygCh8C3YKyi9l3Xb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4"/>
            <a:ext cx="4495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Content Placeholder 1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mtClean="0"/>
              <a:t>						Food &amp; Drink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Girls</a:t>
            </a:r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r>
              <a:rPr lang="en-GB" altLang="en-US" smtClean="0"/>
              <a:t>Music		  Family					    	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905000"/>
            <a:ext cx="21336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Why CoolCricket?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Cricket Scotland would like to have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more young people playing cricket</a:t>
            </a:r>
          </a:p>
          <a:p>
            <a:r>
              <a:rPr lang="en-GB" altLang="en-US" smtClean="0"/>
              <a:t>How do we improve the way we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welcome, treat, coach and communicate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with young people?</a:t>
            </a:r>
          </a:p>
          <a:p>
            <a:r>
              <a:rPr lang="en-GB" altLang="en-US" smtClean="0"/>
              <a:t>We need your help and input, please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866900"/>
            <a:ext cx="4724400" cy="4381500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en-GB" altLang="en-US" b="1" smtClean="0">
                <a:solidFill>
                  <a:srgbClr val="C00000"/>
                </a:solidFill>
              </a:rPr>
              <a:t>Take your ball and bat out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GB" altLang="en-US" b="1" smtClean="0">
                <a:solidFill>
                  <a:srgbClr val="C00000"/>
                </a:solidFill>
              </a:rPr>
              <a:t>into your community </a:t>
            </a:r>
            <a:r>
              <a:rPr lang="en-GB" altLang="en-US" smtClean="0">
                <a:solidFill>
                  <a:srgbClr val="C00000"/>
                </a:solidFill>
              </a:rPr>
              <a:t>shopping centres     community events</a:t>
            </a:r>
            <a:r>
              <a:rPr lang="en-GB" altLang="en-US" smtClean="0"/>
              <a:t>	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GB" altLang="en-US" smtClean="0">
                <a:solidFill>
                  <a:srgbClr val="C00000"/>
                </a:solidFill>
              </a:rPr>
              <a:t>housing estates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GB" altLang="en-US" smtClean="0">
                <a:solidFill>
                  <a:srgbClr val="C00000"/>
                </a:solidFill>
              </a:rPr>
              <a:t>parks</a:t>
            </a:r>
          </a:p>
        </p:txBody>
      </p:sp>
      <p:pic>
        <p:nvPicPr>
          <p:cNvPr id="17411" name="irc_mi" descr="https://upload.wikimedia.org/wikipedia/commons/d/de/Brighton_Churchill_Square_Shopping_Centre.JPG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3124200"/>
            <a:ext cx="3467100" cy="2562225"/>
          </a:xfrm>
        </p:spPr>
      </p:pic>
      <p:pic>
        <p:nvPicPr>
          <p:cNvPr id="17412" name="Picture 5" descr="https://encrypted-tbn3.gstatic.com/images?q=tbn:ANd9GcRBYCOLLvlHApY2t8hv0W3dwHq2xwAzaZLtdEvsQzyI4LpLynl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rc_mi" descr="http://www.toysrus.co.uk/products/images/xlarge/0074053_CF00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143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rc_mi" descr="http://www.chancetoshine.org/system/images/W1siZiIsIjIwMTMvMDQvMTMvMDEvMjEvNTAvNjM0L0dpcmxfYmF0dGluZ19zaG90LmpwZyJdLFsicCIsInRodW1iIiwiNDUweDQ1MD4iXV0/Girl%20batting%20sho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279400"/>
            <a:ext cx="2057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 </a:t>
            </a:r>
            <a:r>
              <a:rPr lang="en-GB" altLang="en-US" i="1" smtClean="0"/>
              <a:t>really welcoming </a:t>
            </a:r>
            <a:r>
              <a:rPr lang="en-GB" altLang="en-US" smtClean="0"/>
              <a:t>Open Day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447800"/>
            <a:ext cx="4157662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Think it through – why are you doing it?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People, people, people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Who is it for?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Make sure a great time is had by </a:t>
            </a:r>
            <a:r>
              <a:rPr lang="en-US" sz="1600" b="1" dirty="0" smtClean="0">
                <a:solidFill>
                  <a:srgbClr val="C00000"/>
                </a:solidFill>
              </a:rPr>
              <a:t>all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Share value with the community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Members ‘spread the word’ – offline/online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Welcome everybody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More than ‘just cricket’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Joint promotions with local media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A </a:t>
            </a:r>
            <a:r>
              <a:rPr lang="en-US" sz="1600" i="1" dirty="0" smtClean="0"/>
              <a:t>friendly</a:t>
            </a:r>
            <a:r>
              <a:rPr lang="en-US" sz="1600" dirty="0" smtClean="0"/>
              <a:t> point of contact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Social media share the experience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600" dirty="0" smtClean="0"/>
              <a:t>Follow up, follow up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21508" name="il_fi" descr="http://wmfwi.files.wordpress.com/2012/02/open-day-logo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33600"/>
            <a:ext cx="36576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algn="ctr"/>
            <a:r>
              <a:rPr lang="en-GB" altLang="en-US" sz="4000" smtClean="0">
                <a:solidFill>
                  <a:schemeClr val="tx1"/>
                </a:solidFill>
              </a:rPr>
              <a:t>A great social, fun experience</a:t>
            </a:r>
            <a:endParaRPr lang="en-GB" altLang="en-US" sz="3200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mtClean="0"/>
              <a:t>	Tapeball		     Involve them</a:t>
            </a:r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r>
              <a:rPr lang="en-GB" altLang="en-US" smtClean="0"/>
              <a:t>Play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				</a:t>
            </a:r>
            <a:r>
              <a:rPr lang="en-GB" altLang="en-US" sz="3600" b="1" smtClean="0">
                <a:solidFill>
                  <a:srgbClr val="C00000"/>
                </a:solidFill>
                <a:latin typeface="Algerian" pitchFamily="82" charset="0"/>
              </a:rPr>
              <a:t>Don’t be boring!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				</a:t>
            </a:r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pPr>
              <a:buFont typeface="Wingdings" pitchFamily="2" charset="2"/>
              <a:buNone/>
            </a:pPr>
            <a:endParaRPr lang="en-GB" altLang="en-US" smtClean="0"/>
          </a:p>
        </p:txBody>
      </p:sp>
      <p:pic>
        <p:nvPicPr>
          <p:cNvPr id="22532" name="irc_mi" descr="http://i105.photobucket.com/albums/m237/owaism1971/fsd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29146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Rampworx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4000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rc_mi" descr="http://www.pakpassion.net/ppforum/attachment.php?attachmentid=36310&amp;d=137571891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1910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From School to Club – 10 easy steps (1)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1800" b="1" smtClean="0"/>
              <a:t>10 easy to follow steps to ease the transition from trying</a:t>
            </a:r>
          </a:p>
          <a:p>
            <a:pPr>
              <a:buFont typeface="Wingdings" pitchFamily="2" charset="2"/>
              <a:buNone/>
            </a:pPr>
            <a:r>
              <a:rPr lang="en-GB" altLang="en-US" sz="1800" b="1" smtClean="0"/>
              <a:t>cricket at school to becoming a club cricketer: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Get to know/work with your Active Schools Coordinators 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Involve your YCAs throughout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Understand the requirements of the school and its Head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If possible, get a teacher volunteering with your club, to be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involved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Look at the young people ‘in the round’ (not just as cricketers)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Involve the whole school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Involve the whole family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Make sure there are familiar faces at all stages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Get contact details of parents, etc.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Follow up</a:t>
            </a:r>
          </a:p>
          <a:p>
            <a:pPr>
              <a:buFont typeface="Verdana" pitchFamily="34" charset="0"/>
              <a:buAutoNum type="arabicPeriod"/>
            </a:pPr>
            <a:r>
              <a:rPr lang="en-GB" altLang="en-US" sz="1800" smtClean="0"/>
              <a:t>Use social media to ‘spread the good word’</a:t>
            </a:r>
          </a:p>
          <a:p>
            <a:pPr>
              <a:buFont typeface="Wingdings" pitchFamily="2" charset="2"/>
              <a:buNone/>
            </a:pPr>
            <a:endParaRPr lang="en-GB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14400"/>
          </a:xfrm>
        </p:spPr>
        <p:txBody>
          <a:bodyPr/>
          <a:lstStyle/>
          <a:p>
            <a:pPr algn="ctr"/>
            <a:r>
              <a:rPr lang="en-GB" altLang="en-US" sz="3200" smtClean="0"/>
              <a:t>Young Cricket Ambassadors (YCA)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mtClean="0"/>
              <a:t>Go to your local schools and youth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groups to champion your club and cricket</a:t>
            </a:r>
          </a:p>
          <a:p>
            <a:r>
              <a:rPr lang="en-GB" altLang="en-US" sz="2400" smtClean="0"/>
              <a:t>Increase awareness and interest in cricket in schools, youth clubs and/or communities</a:t>
            </a:r>
          </a:p>
          <a:p>
            <a:r>
              <a:rPr lang="en-GB" altLang="en-US" sz="2400" smtClean="0"/>
              <a:t>Promote the positive values of cricket</a:t>
            </a:r>
          </a:p>
          <a:p>
            <a:r>
              <a:rPr lang="en-GB" altLang="en-US" sz="2400" smtClean="0"/>
              <a:t>Be a role model in advocating cricket</a:t>
            </a:r>
          </a:p>
          <a:p>
            <a:r>
              <a:rPr lang="en-GB" altLang="en-US" sz="2400" smtClean="0"/>
              <a:t>Be the young people’s voice in schools, clubs, and communities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Poassible activities for YCAs</a:t>
            </a:r>
          </a:p>
        </p:txBody>
      </p:sp>
      <p:sp>
        <p:nvSpPr>
          <p:cNvPr id="25603" name="Rectangle 1"/>
          <p:cNvSpPr>
            <a:spLocks noGrp="1" noChangeArrowheads="1"/>
          </p:cNvSpPr>
          <p:nvPr>
            <p:ph idx="1"/>
          </p:nvPr>
        </p:nvSpPr>
        <p:spPr>
          <a:xfrm>
            <a:off x="566738" y="1547813"/>
            <a:ext cx="7770812" cy="4402137"/>
          </a:xfrm>
        </p:spPr>
        <p:txBody>
          <a:bodyPr anchor="ctr">
            <a:spAutoFit/>
          </a:bodyPr>
          <a:lstStyle/>
          <a:p>
            <a:pPr marL="457200" indent="-457200">
              <a:spcBef>
                <a:spcPct val="0"/>
              </a:spcBef>
              <a:buClrTx/>
              <a:buFont typeface="Verdana" pitchFamily="34" charset="0"/>
              <a:buAutoNum type="arabicPeriod"/>
            </a:pPr>
            <a:r>
              <a:rPr lang="en-US" altLang="en-US" sz="2800" smtClean="0">
                <a:latin typeface="Calibri" pitchFamily="34" charset="0"/>
                <a:cs typeface="Times New Roman" pitchFamily="18" charset="0"/>
              </a:rPr>
              <a:t>Leading or assisting coaching sessions</a:t>
            </a:r>
            <a:endParaRPr lang="en-GB" altLang="en-US" sz="2800" smtClean="0">
              <a:latin typeface="Calibri" pitchFamily="34" charset="0"/>
            </a:endParaRPr>
          </a:p>
          <a:p>
            <a:pPr marL="457200" indent="-457200">
              <a:spcBef>
                <a:spcPct val="0"/>
              </a:spcBef>
              <a:buClrTx/>
              <a:buFont typeface="Verdana" pitchFamily="34" charset="0"/>
              <a:buAutoNum type="arabicPeriod"/>
            </a:pPr>
            <a:r>
              <a:rPr lang="en-US" altLang="en-US" sz="2800" smtClean="0">
                <a:latin typeface="Calibri" pitchFamily="34" charset="0"/>
                <a:cs typeface="Times New Roman" pitchFamily="18" charset="0"/>
              </a:rPr>
              <a:t>Accountable for registration, taking payments and administrative roles</a:t>
            </a:r>
            <a:endParaRPr lang="en-GB" altLang="en-US" sz="2800" smtClean="0">
              <a:latin typeface="Calibri" pitchFamily="34" charset="0"/>
            </a:endParaRPr>
          </a:p>
          <a:p>
            <a:pPr marL="457200" indent="-457200">
              <a:spcBef>
                <a:spcPct val="0"/>
              </a:spcBef>
              <a:buClrTx/>
              <a:buFont typeface="Verdana" pitchFamily="34" charset="0"/>
              <a:buAutoNum type="arabicPeriod"/>
            </a:pPr>
            <a:r>
              <a:rPr lang="en-US" altLang="en-US" sz="2800" smtClean="0">
                <a:latin typeface="Calibri" pitchFamily="34" charset="0"/>
                <a:cs typeface="Times New Roman" pitchFamily="18" charset="0"/>
              </a:rPr>
              <a:t>Setting up extra-curricular activities in schools, thus bridging the gap between schools and club</a:t>
            </a:r>
            <a:endParaRPr lang="en-GB" altLang="en-US" sz="2800" smtClean="0">
              <a:latin typeface="Calibri" pitchFamily="34" charset="0"/>
            </a:endParaRPr>
          </a:p>
          <a:p>
            <a:pPr marL="457200" indent="-457200">
              <a:spcBef>
                <a:spcPct val="0"/>
              </a:spcBef>
              <a:buClrTx/>
              <a:buFont typeface="Verdana" pitchFamily="34" charset="0"/>
              <a:buAutoNum type="arabicPeriod"/>
            </a:pPr>
            <a:r>
              <a:rPr lang="en-US" altLang="en-US" sz="2800" smtClean="0">
                <a:latin typeface="Calibri" pitchFamily="34" charset="0"/>
                <a:cs typeface="Times New Roman" pitchFamily="18" charset="0"/>
              </a:rPr>
              <a:t>Introducing and regularly delivering hockey into local primary schools</a:t>
            </a:r>
            <a:endParaRPr lang="en-GB" altLang="en-US" sz="2800" smtClean="0">
              <a:latin typeface="Calibri" pitchFamily="34" charset="0"/>
            </a:endParaRPr>
          </a:p>
          <a:p>
            <a:pPr marL="457200" indent="-457200">
              <a:spcBef>
                <a:spcPct val="0"/>
              </a:spcBef>
              <a:buClrTx/>
              <a:buFont typeface="Verdana" pitchFamily="34" charset="0"/>
              <a:buAutoNum type="arabicPeriod"/>
            </a:pPr>
            <a:r>
              <a:rPr lang="en-US" altLang="en-US" sz="2800" smtClean="0">
                <a:latin typeface="Calibri" pitchFamily="34" charset="0"/>
                <a:cs typeface="Times New Roman" pitchFamily="18" charset="0"/>
              </a:rPr>
              <a:t>Organising local fun days, festivals and mini tournaments</a:t>
            </a:r>
            <a:endParaRPr lang="en-GB" altLang="en-US" sz="2800" smtClean="0">
              <a:latin typeface="Calibri" pitchFamily="34" charset="0"/>
            </a:endParaRPr>
          </a:p>
          <a:p>
            <a:pPr marL="457200" indent="-457200">
              <a:spcBef>
                <a:spcPct val="0"/>
              </a:spcBef>
              <a:buClrTx/>
              <a:buFont typeface="Verdana" pitchFamily="34" charset="0"/>
              <a:buAutoNum type="arabicPeriod"/>
            </a:pPr>
            <a:r>
              <a:rPr lang="en-US" altLang="en-US" sz="2800" smtClean="0">
                <a:latin typeface="Calibri" pitchFamily="34" charset="0"/>
                <a:cs typeface="Times New Roman" pitchFamily="18" charset="0"/>
              </a:rPr>
              <a:t>Developing a Club Awards Ceremony</a:t>
            </a:r>
            <a:endParaRPr lang="en-GB" altLang="en-U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err="1" smtClean="0"/>
              <a:t>RoBo</a:t>
            </a:r>
            <a:r>
              <a:rPr lang="en-GB" altLang="en-US" sz="3200" dirty="0" smtClean="0"/>
              <a:t> – Research Online Buy Offline</a:t>
            </a:r>
            <a:endParaRPr lang="en-GB" altLang="en-US" sz="3200" dirty="0" smtClean="0"/>
          </a:p>
        </p:txBody>
      </p:sp>
      <p:pic>
        <p:nvPicPr>
          <p:cNvPr id="26629" name="Picture 5" descr="http://dash.coolsmartphone.com/wp-content/uploads/2015/08/child-playing-on-tablet-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6467856" cy="4312920"/>
          </a:xfrm>
          <a:prstGeom prst="rect">
            <a:avLst/>
          </a:prstGeom>
          <a:noFill/>
        </p:spPr>
      </p:pic>
      <p:pic>
        <p:nvPicPr>
          <p:cNvPr id="5" name="irc_mi" descr="http://www.blighparkcricket.org.au/files/3513/images/coord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00"/>
            <a:ext cx="4152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59" y="559836"/>
            <a:ext cx="4729454" cy="5980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317" y="2023533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“</a:t>
            </a:r>
            <a:r>
              <a:rPr lang="en-US" sz="4400" dirty="0"/>
              <a:t>People fear what they don't understand and hate what they can't conquer</a:t>
            </a:r>
            <a:r>
              <a:rPr lang="en-US" sz="4400" dirty="0" smtClean="0"/>
              <a:t>.”=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― </a:t>
            </a:r>
            <a:r>
              <a:rPr lang="en-US" sz="2000" b="1" dirty="0">
                <a:hlinkClick r:id="rId4"/>
              </a:rPr>
              <a:t>Andrew Smith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35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encilGrayscale trans="27000" pencilSize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3"/>
            <a:ext cx="9307286" cy="728617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>
              <a:schemeClr val="accent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787"/>
            <a:ext cx="7886700" cy="1325563"/>
          </a:xfrm>
        </p:spPr>
        <p:txBody>
          <a:bodyPr/>
          <a:lstStyle/>
          <a:p>
            <a:r>
              <a:rPr lang="en-US" b="1" dirty="0" smtClean="0"/>
              <a:t>Group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Split into groups of 5 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 smtClean="0">
                <a:solidFill>
                  <a:srgbClr val="C00000"/>
                </a:solidFill>
              </a:rPr>
              <a:t>Task 1 – The different platforms you use and what sort of content? 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 smtClean="0">
                <a:solidFill>
                  <a:srgbClr val="C00000"/>
                </a:solidFill>
              </a:rPr>
              <a:t>Task 2 - What sort of discussions has been had about social media at your club? Who would you look to approach on the subject?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528" y="0"/>
            <a:ext cx="43789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are you using social media at your club?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055813"/>
            <a:ext cx="7535636" cy="40433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 you have a tone? Formal/Informal/friendly/fun? What are your messages?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Try not to speak in the first person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are your aims? Who decides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Always try to set targets, no matter how small – have a plan. </a:t>
            </a:r>
          </a:p>
        </p:txBody>
      </p:sp>
    </p:spTree>
    <p:extLst>
      <p:ext uri="{BB962C8B-B14F-4D97-AF65-F5344CB8AC3E}">
        <p14:creationId xmlns:p14="http://schemas.microsoft.com/office/powerpoint/2010/main" xmlns="" val="3626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/>
              <a:t>The 4 challenges</a:t>
            </a:r>
            <a:br>
              <a:rPr lang="en-GB" sz="3600" dirty="0" smtClean="0"/>
            </a:br>
            <a:r>
              <a:rPr lang="en-GB" sz="3600" dirty="0" smtClean="0"/>
              <a:t>2 internal 2 external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6738" y="144780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the basics right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98" y="1934810"/>
            <a:ext cx="7886700" cy="3988321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ixtures/encouraging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spectators to come down, providing final scores/updates. What’s going on at your club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b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Timings of posts (hugely important) when will your players/supports see it. Importance of reposting.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Social Media builds credibility</a:t>
            </a:r>
          </a:p>
          <a:p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Tell the WHOLE story</a:t>
            </a:r>
            <a:r>
              <a:rPr lang="en-US" i="1" dirty="0" smtClean="0"/>
              <a:t>!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4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one man and his dog sort of job!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community – different teams, including women's, disability sections &amp; close school links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close links with website editor, photographer, captains</a:t>
            </a:r>
          </a:p>
          <a:p>
            <a:endParaRPr lang="en-US" dirty="0"/>
          </a:p>
          <a:p>
            <a:r>
              <a:rPr lang="en-US" dirty="0" smtClean="0"/>
              <a:t>Communication – set up a sharing network with key content creators in your club.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646" y="4456664"/>
            <a:ext cx="2628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6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iphone</a:t>
            </a:r>
            <a:r>
              <a:rPr lang="en-US" b="1" dirty="0" smtClean="0"/>
              <a:t> 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tool for creating content</a:t>
            </a:r>
            <a:endParaRPr lang="en-US" dirty="0"/>
          </a:p>
          <a:p>
            <a:r>
              <a:rPr lang="en-US" dirty="0" smtClean="0"/>
              <a:t>Videos – slow </a:t>
            </a:r>
            <a:r>
              <a:rPr lang="en-US" dirty="0" err="1" smtClean="0"/>
              <a:t>mo's</a:t>
            </a:r>
            <a:r>
              <a:rPr lang="en-US" dirty="0" smtClean="0"/>
              <a:t>, panorama shots, equipment, vines, blogs</a:t>
            </a:r>
          </a:p>
          <a:p>
            <a:r>
              <a:rPr lang="en-US" dirty="0" smtClean="0"/>
              <a:t>Instagram </a:t>
            </a:r>
          </a:p>
          <a:p>
            <a:r>
              <a:rPr lang="en-US" dirty="0" smtClean="0"/>
              <a:t>GoPro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4610" y="3060443"/>
            <a:ext cx="4778073" cy="3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4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878" y="374459"/>
            <a:ext cx="7886700" cy="1325563"/>
          </a:xfrm>
        </p:spPr>
        <p:txBody>
          <a:bodyPr/>
          <a:lstStyle/>
          <a:p>
            <a:r>
              <a:rPr lang="en-US" b="1" dirty="0" smtClean="0"/>
              <a:t>The power of video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43" y="1834956"/>
            <a:ext cx="78867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Go </a:t>
            </a:r>
            <a:r>
              <a:rPr lang="en-US" dirty="0">
                <a:hlinkClick r:id="rId2"/>
              </a:rPr>
              <a:t>Pro Footage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Changing </a:t>
            </a:r>
            <a:r>
              <a:rPr lang="en-US" dirty="0">
                <a:hlinkClick r:id="rId3"/>
              </a:rPr>
              <a:t>room </a:t>
            </a:r>
            <a:r>
              <a:rPr lang="en-US" dirty="0" smtClean="0">
                <a:hlinkClick r:id="rId3"/>
              </a:rPr>
              <a:t>ideas/challenges</a:t>
            </a:r>
            <a:endParaRPr lang="en-US" dirty="0" smtClean="0"/>
          </a:p>
          <a:p>
            <a:r>
              <a:rPr lang="en-US" dirty="0">
                <a:hlinkClick r:id="rId4"/>
              </a:rPr>
              <a:t>Running </a:t>
            </a:r>
            <a:r>
              <a:rPr lang="en-US" dirty="0" smtClean="0">
                <a:hlinkClick r:id="rId4"/>
              </a:rPr>
              <a:t>Man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not set up a YouTube account?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8449" y="1206744"/>
            <a:ext cx="3272131" cy="4362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9756" y="4531335"/>
            <a:ext cx="2827176" cy="1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8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85" y="2206423"/>
            <a:ext cx="7886700" cy="4351338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Hootesuite</a:t>
            </a:r>
            <a:r>
              <a:rPr lang="en-US" dirty="0" smtClean="0"/>
              <a:t> – good for monitoring </a:t>
            </a:r>
          </a:p>
          <a:p>
            <a:r>
              <a:rPr lang="en-US" dirty="0" err="1" smtClean="0">
                <a:hlinkClick r:id="rId3"/>
              </a:rPr>
              <a:t>Bitly</a:t>
            </a:r>
            <a:r>
              <a:rPr lang="en-US" dirty="0" smtClean="0"/>
              <a:t> – how many clicks is your content achieving?</a:t>
            </a:r>
          </a:p>
          <a:p>
            <a:r>
              <a:rPr lang="en-US" dirty="0" smtClean="0">
                <a:hlinkClick r:id="rId4"/>
              </a:rPr>
              <a:t>Facebook Analytics </a:t>
            </a:r>
            <a:r>
              <a:rPr lang="en-US" dirty="0" smtClean="0"/>
              <a:t>- mix up the variety of posts. </a:t>
            </a:r>
            <a:endParaRPr lang="en-US" dirty="0"/>
          </a:p>
          <a:p>
            <a:r>
              <a:rPr lang="en-US" dirty="0" err="1" smtClean="0">
                <a:hlinkClick r:id="rId5"/>
              </a:rPr>
              <a:t>Fotor</a:t>
            </a:r>
            <a:endParaRPr lang="en-US" dirty="0" smtClean="0"/>
          </a:p>
          <a:p>
            <a:r>
              <a:rPr lang="en-US" dirty="0" smtClean="0"/>
              <a:t>Twitter Video </a:t>
            </a:r>
          </a:p>
          <a:p>
            <a:r>
              <a:rPr lang="en-US" dirty="0" smtClean="0"/>
              <a:t>YouTube channel – embed into the website</a:t>
            </a:r>
          </a:p>
          <a:p>
            <a:r>
              <a:rPr lang="en-US" dirty="0" smtClean="0"/>
              <a:t>Google Analytics </a:t>
            </a:r>
          </a:p>
          <a:p>
            <a:r>
              <a:rPr lang="en-US" dirty="0" smtClean="0"/>
              <a:t>Dropbox – Good for sharing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8490" y="171065"/>
            <a:ext cx="3689091" cy="20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6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smtClean="0">
                <a:solidFill>
                  <a:srgbClr val="C00000"/>
                </a:solidFill>
              </a:rPr>
              <a:t>Making it happen</a:t>
            </a:r>
            <a:br>
              <a:rPr lang="en-GB" altLang="en-US" sz="3200" b="1" smtClean="0">
                <a:solidFill>
                  <a:srgbClr val="C00000"/>
                </a:solidFill>
              </a:rPr>
            </a:br>
            <a:r>
              <a:rPr lang="en-GB" altLang="en-US" sz="3200" b="1" smtClean="0">
                <a:solidFill>
                  <a:srgbClr val="C00000"/>
                </a:solidFill>
              </a:rPr>
              <a:t>The three 3s</a:t>
            </a:r>
            <a:endParaRPr lang="en-GB" altLang="en-US" sz="320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                   </a:t>
            </a:r>
            <a:endParaRPr lang="en-GB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</a:rPr>
              <a:t>		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</a:rPr>
              <a:t>3 Things You will Stop Doing</a:t>
            </a:r>
            <a:endParaRPr lang="en-GB" sz="3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</a:rPr>
              <a:t>		3 Things You Will do Better</a:t>
            </a:r>
            <a:endParaRPr lang="en-GB" sz="3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</a:rPr>
              <a:t>		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</a:rPr>
              <a:t>How Will You Know Your are Doing Them 	Better?</a:t>
            </a:r>
            <a:endParaRPr lang="en-GB" sz="28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</a:rPr>
              <a:t>	3 Things You Will Start Doing</a:t>
            </a:r>
            <a:endParaRPr lang="en-GB" sz="3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b="1" dirty="0" smtClean="0">
              <a:latin typeface="Algerian" panose="04020705040A02060702" pitchFamily="82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949280"/>
            <a:ext cx="1470690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91" y="1987963"/>
            <a:ext cx="7886700" cy="1325563"/>
          </a:xfrm>
        </p:spPr>
        <p:txBody>
          <a:bodyPr/>
          <a:lstStyle/>
          <a:p>
            <a:r>
              <a:rPr lang="en-US" b="1" dirty="0" smtClean="0"/>
              <a:t>       </a:t>
            </a:r>
            <a:r>
              <a:rPr lang="en-US" b="1" dirty="0" smtClean="0"/>
              <a:t>What </a:t>
            </a:r>
            <a:r>
              <a:rPr lang="en-US" b="1" dirty="0" smtClean="0"/>
              <a:t>would you like from us?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91" y="2864500"/>
            <a:ext cx="7886700" cy="291124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can Cricket Scotland help you? </a:t>
            </a:r>
          </a:p>
          <a:p>
            <a:endParaRPr lang="en-US" dirty="0"/>
          </a:p>
          <a:p>
            <a:r>
              <a:rPr lang="en-US" dirty="0" smtClean="0"/>
              <a:t>What would be useful?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533" y="408824"/>
            <a:ext cx="3037017" cy="15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3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Let’s stay in touch…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 smtClean="0"/>
              <a:t>Svend Elkjaer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 smtClean="0"/>
              <a:t>Sports Marketing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 smtClean="0"/>
              <a:t>Network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 smtClean="0"/>
              <a:t>5 Station Terrace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 smtClean="0"/>
              <a:t>Boroughbridge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 smtClean="0"/>
              <a:t>YO51 9BU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 smtClean="0"/>
              <a:t>01423 326660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 smtClean="0">
                <a:solidFill>
                  <a:srgbClr val="0000CC"/>
                </a:solidFill>
                <a:hlinkClick r:id="rId2"/>
              </a:rPr>
              <a:t>svend@smnuk.com</a:t>
            </a:r>
            <a:endParaRPr lang="en-GB" altLang="en-US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 smtClean="0">
                <a:solidFill>
                  <a:srgbClr val="0000CC"/>
                </a:solidFill>
              </a:rPr>
              <a:t>@</a:t>
            </a:r>
            <a:r>
              <a:rPr lang="en-GB" altLang="en-US" dirty="0" err="1" smtClean="0">
                <a:solidFill>
                  <a:srgbClr val="0000CC"/>
                </a:solidFill>
              </a:rPr>
              <a:t>sportsmarketer</a:t>
            </a:r>
            <a:endParaRPr lang="en-GB" altLang="en-US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rgbClr val="0000CC"/>
                </a:solidFill>
              </a:rPr>
              <a:t>	</a:t>
            </a:r>
            <a:endParaRPr lang="en-GB" altLang="en-US" sz="2400" dirty="0" smtClean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9243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/>
              <a:t>Ben Fox</a:t>
            </a:r>
          </a:p>
          <a:p>
            <a:pPr>
              <a:buNone/>
            </a:pPr>
            <a:r>
              <a:rPr lang="en-GB" sz="2400" dirty="0" smtClean="0"/>
              <a:t>Cricket Scotland</a:t>
            </a:r>
          </a:p>
          <a:p>
            <a:pPr>
              <a:buNone/>
            </a:pPr>
            <a:r>
              <a:rPr lang="en-GB" sz="2400" dirty="0" smtClean="0"/>
              <a:t>National Cricket</a:t>
            </a:r>
          </a:p>
          <a:p>
            <a:pPr>
              <a:buNone/>
            </a:pPr>
            <a:r>
              <a:rPr lang="en-GB" sz="2400" dirty="0" smtClean="0"/>
              <a:t>Academy</a:t>
            </a:r>
          </a:p>
          <a:p>
            <a:pPr>
              <a:buNone/>
            </a:pPr>
            <a:r>
              <a:rPr lang="en-GB" sz="2400" dirty="0" err="1" smtClean="0"/>
              <a:t>Ravelston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Edinburgh</a:t>
            </a:r>
          </a:p>
          <a:p>
            <a:pPr>
              <a:buNone/>
            </a:pPr>
            <a:r>
              <a:rPr lang="en-GB" sz="2400" dirty="0" smtClean="0"/>
              <a:t>EH4 3NT</a:t>
            </a:r>
          </a:p>
          <a:p>
            <a:pPr>
              <a:buNone/>
            </a:pPr>
            <a:r>
              <a:rPr lang="en-US" sz="2400" dirty="0" smtClean="0"/>
              <a:t>0131 </a:t>
            </a:r>
            <a:r>
              <a:rPr lang="en-US" sz="2400" dirty="0" smtClean="0"/>
              <a:t>313 </a:t>
            </a:r>
            <a:r>
              <a:rPr lang="en-US" sz="2400" dirty="0" smtClean="0"/>
              <a:t>7421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CC"/>
                </a:solidFill>
                <a:hlinkClick r:id="rId3"/>
              </a:rPr>
              <a:t>benfox@cricketscotland.com</a:t>
            </a:r>
            <a:endParaRPr lang="en-US" sz="20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@NorthernFox84</a:t>
            </a:r>
            <a:endParaRPr lang="en-GB" sz="20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all want to belong</a:t>
            </a:r>
          </a:p>
        </p:txBody>
      </p:sp>
      <p:pic>
        <p:nvPicPr>
          <p:cNvPr id="67587" name="il_fi" descr="http://subu.org.uk/files/welcome_crew_pi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447800"/>
            <a:ext cx="4114800" cy="3733800"/>
          </a:xfrm>
        </p:spPr>
      </p:pic>
      <p:pic>
        <p:nvPicPr>
          <p:cNvPr id="67588" name="Picture 4" descr="C:\Users\Svend\AppData\Local\Microsoft\Windows\Temporary Internet Files\Content.Outlook\9XJIMVMN\Chris' Dodgeball T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447800"/>
            <a:ext cx="416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/>
              <a:t>How is your club currently engaging with young people? How would you like to do it?</a:t>
            </a:r>
            <a:endParaRPr lang="en-US" altLang="en-US" sz="28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altLang="en-US" dirty="0" smtClean="0"/>
          </a:p>
        </p:txBody>
      </p:sp>
      <p:pic>
        <p:nvPicPr>
          <p:cNvPr id="6148" name="il_fi" descr="http://extricate.org/wp-content/uploads/2010/05/ray_winstone_respect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rc_mi" descr="http://www.somersetcricketboard.co.uk/sites/default/files/uploads/gregory7_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dirty="0" smtClean="0"/>
              <a:t>How should we welcome young people?</a:t>
            </a:r>
            <a:endParaRPr lang="en-GB" sz="2800" dirty="0" smtClean="0"/>
          </a:p>
        </p:txBody>
      </p:sp>
      <p:pic>
        <p:nvPicPr>
          <p:cNvPr id="10243" name="Content Placeholder 6" descr="https://encrypted-tbn3.gstatic.com/images?q=tbn:ANd9GcQeG5LzMD6-atK6RVghEvhqyzvedfEO53uvJucT0uACNCBDE1QSGQ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590800"/>
            <a:ext cx="3810000" cy="2546350"/>
          </a:xfrm>
        </p:spPr>
      </p:pic>
      <p:pic>
        <p:nvPicPr>
          <p:cNvPr id="10244" name="Content Placeholder 7" descr="https://encrypted-tbn0.gstatic.com/images?q=tbn:ANd9GcS6KwpwgDRysrmdApjrfB_yQ6SsBx413l9TEjQfbyN6Yj4P9JUC">
            <a:hlinkClick r:id="rId5"/>
          </p:cNvPr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105400" y="2438400"/>
            <a:ext cx="3733800" cy="2743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smtClean="0"/>
              <a:t>How should we treat young people? </a:t>
            </a:r>
            <a:endParaRPr lang="en-US" altLang="en-US" sz="32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altLang="en-US" dirty="0" smtClean="0"/>
          </a:p>
          <a:p>
            <a:pPr>
              <a:buNone/>
            </a:pPr>
            <a:endParaRPr lang="en-GB" altLang="en-US" dirty="0" smtClean="0"/>
          </a:p>
          <a:p>
            <a:pPr>
              <a:buNone/>
            </a:pPr>
            <a:endParaRPr lang="en-GB" altLang="en-US" dirty="0" smtClean="0"/>
          </a:p>
        </p:txBody>
      </p:sp>
      <p:pic>
        <p:nvPicPr>
          <p:cNvPr id="4" name="il_fi" descr="http://blogs.villagevoice.com/runninscared/b-410124-people_happy_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3429000"/>
            <a:ext cx="3505200" cy="2209800"/>
          </a:xfrm>
          <a:prstGeom prst="rect">
            <a:avLst/>
          </a:prstGeom>
        </p:spPr>
      </p:pic>
      <p:pic>
        <p:nvPicPr>
          <p:cNvPr id="5" name="il_fi" descr="http://www.noelacosta.com/blog/wp-content/uploads/2011/09/sad-13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2800"/>
            <a:ext cx="33528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1" y="160020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Most people will forget what you tell them, but they will never forget how you make them feel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smtClean="0"/>
              <a:t>How should we coach young people?</a:t>
            </a:r>
            <a:endParaRPr lang="en-US" altLang="en-US" sz="3200" smtClean="0"/>
          </a:p>
        </p:txBody>
      </p:sp>
      <p:pic>
        <p:nvPicPr>
          <p:cNvPr id="4" name="irc_mi" descr="http://www.intouchcricket.co.uk/manage/cmsincludes/images/Medders%20with%20young%20crickete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5480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media.gettyimages.com/photos/england-cricketer-eoin-morgan-takes-part-in-a-coaching-session-with-picture-id45373152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295400"/>
            <a:ext cx="5731510" cy="347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wisbechstandard.co.uk/polopoly_fs/1.587949!/image/949133889.jpg_gen/derivatives/landscape_225/949133889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835400"/>
            <a:ext cx="21399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smtClean="0"/>
              <a:t>How should we communicate </a:t>
            </a:r>
            <a:r>
              <a:rPr lang="en-GB" altLang="en-US" sz="3200" dirty="0" smtClean="0"/>
              <a:t>with</a:t>
            </a:r>
            <a:br>
              <a:rPr lang="en-GB" altLang="en-US" sz="3200" dirty="0" smtClean="0"/>
            </a:br>
            <a:r>
              <a:rPr lang="en-GB" altLang="en-US" sz="3200" dirty="0" smtClean="0"/>
              <a:t>young </a:t>
            </a:r>
            <a:r>
              <a:rPr lang="en-GB" altLang="en-US" sz="3200" dirty="0" smtClean="0"/>
              <a:t>people?</a:t>
            </a:r>
            <a:endParaRPr lang="en-US" altLang="en-US" sz="3200" dirty="0" smtClean="0"/>
          </a:p>
        </p:txBody>
      </p:sp>
      <p:pic>
        <p:nvPicPr>
          <p:cNvPr id="4" name="irc_mi" descr="http://churchexecutive.com/wp-content/uploads/2016/01/CHURCH-COMM-TOOLS-KID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655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904</Words>
  <Application>Microsoft Office PowerPoint</Application>
  <PresentationFormat>On-screen Show (4:3)</PresentationFormat>
  <Paragraphs>224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Profile</vt:lpstr>
      <vt:lpstr>Office Theme</vt:lpstr>
      <vt:lpstr>CoolCricket Getting more young people into cricket</vt:lpstr>
      <vt:lpstr>Why CoolCricket?</vt:lpstr>
      <vt:lpstr>The 4 challenges 2 internal 2 external</vt:lpstr>
      <vt:lpstr>We all want to belong</vt:lpstr>
      <vt:lpstr>How is your club currently engaging with young people? How would you like to do it?</vt:lpstr>
      <vt:lpstr>How should we welcome young people?</vt:lpstr>
      <vt:lpstr>How should we treat young people? </vt:lpstr>
      <vt:lpstr>How should we coach young people?</vt:lpstr>
      <vt:lpstr>How should we communicate with young people?</vt:lpstr>
      <vt:lpstr>#ShePlaysCricket </vt:lpstr>
      <vt:lpstr>The WHOLE experience</vt:lpstr>
      <vt:lpstr>Welcome to your club?</vt:lpstr>
      <vt:lpstr>Where do you fit in with young people’s lives?</vt:lpstr>
      <vt:lpstr>Where do you fit in with young people’s lives?</vt:lpstr>
      <vt:lpstr>Westquarter &amp; Redding CC Introducing “The Westies” </vt:lpstr>
      <vt:lpstr>Let people dip a TOE</vt:lpstr>
      <vt:lpstr>Provide great experiences</vt:lpstr>
      <vt:lpstr>Could this sign be  hanging outside your club?</vt:lpstr>
      <vt:lpstr>Events: Cricket and... </vt:lpstr>
      <vt:lpstr>Slide 20</vt:lpstr>
      <vt:lpstr>A really welcoming Open Day</vt:lpstr>
      <vt:lpstr>A great social, fun experience</vt:lpstr>
      <vt:lpstr>From School to Club – 10 easy steps (1)</vt:lpstr>
      <vt:lpstr>Young Cricket Ambassadors (YCA) </vt:lpstr>
      <vt:lpstr>Poassible activities for YCAs</vt:lpstr>
      <vt:lpstr>RoBo – Research Online Buy Offline</vt:lpstr>
      <vt:lpstr>   “People fear what they don't understand and hate what they can't conquer.”= ― Andrew Smith</vt:lpstr>
      <vt:lpstr>Group Exercise</vt:lpstr>
      <vt:lpstr>How are you using social media at your club?</vt:lpstr>
      <vt:lpstr>Getting the basics right </vt:lpstr>
      <vt:lpstr>Not a one man and his dog sort of job!</vt:lpstr>
      <vt:lpstr>The iphone Age</vt:lpstr>
      <vt:lpstr>The power of video</vt:lpstr>
      <vt:lpstr>Slide 34</vt:lpstr>
      <vt:lpstr>Making it happen The three 3s</vt:lpstr>
      <vt:lpstr>       What would you like from us? </vt:lpstr>
      <vt:lpstr>Let’s stay in touch…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Initiativrige klubber der generer flere penge har et bedre foreningsliv</dc:title>
  <dc:creator>Svend Elkjaer</dc:creator>
  <cp:lastModifiedBy>Svend</cp:lastModifiedBy>
  <cp:revision>265</cp:revision>
  <dcterms:created xsi:type="dcterms:W3CDTF">2016-05-13T12:58:54Z</dcterms:created>
  <dcterms:modified xsi:type="dcterms:W3CDTF">2016-05-27T09:01:47Z</dcterms:modified>
</cp:coreProperties>
</file>